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281" r:id="rId3"/>
    <p:sldId id="285" r:id="rId4"/>
    <p:sldId id="267" r:id="rId5"/>
    <p:sldId id="277" r:id="rId6"/>
    <p:sldId id="278" r:id="rId7"/>
    <p:sldId id="274" r:id="rId8"/>
    <p:sldId id="271" r:id="rId9"/>
    <p:sldId id="275" r:id="rId10"/>
    <p:sldId id="283" r:id="rId11"/>
    <p:sldId id="27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E699"/>
    <a:srgbClr val="DAE3F3"/>
    <a:srgbClr val="C5E0B4"/>
    <a:srgbClr val="4472C4"/>
    <a:srgbClr val="E7E6E6"/>
    <a:srgbClr val="000000"/>
    <a:srgbClr val="92D050"/>
    <a:srgbClr val="2F528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9"/>
    <p:restoredTop sz="94696"/>
  </p:normalViewPr>
  <p:slideViewPr>
    <p:cSldViewPr snapToGrid="0" snapToObjects="1">
      <p:cViewPr varScale="1">
        <p:scale>
          <a:sx n="162" d="100"/>
          <a:sy n="162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69BD5-6E58-9740-9513-9B7EE56CC09E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1F170-33F4-FC49-850E-C07A51FC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9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5553-E807-1C41-B3FD-8A449586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4A54B-C6C6-0E45-9B83-AB02F5F7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8E853-5CB6-AF4C-8D8E-558091C0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6AE1-E9E6-3E4A-AF90-714E114E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7CA2-E6C3-A34F-93DD-8B55AD6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D90-BA62-D347-8CE2-FB7AC92B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5D2C8-4D4B-C84A-940E-531CEE69F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5228-2101-E94A-8EFA-F9869240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E62C0-CB98-3349-ADE0-CDBF8F70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5EE51-96EA-D846-9932-87C50C4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3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088BE-0CE2-3042-8198-9642871B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52FD6-983F-DE4C-BE76-33492F277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E965A-2AE0-474E-9ED0-8783BF5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5F1B-FF28-5D43-8A68-1C4E3688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F233-9A64-8F46-818E-7D501863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2EB9-1405-BD42-8421-64B6E90A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0EC46-2EAF-FF4A-99F9-E0470EE9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3AE86-23E4-BD40-A694-286AFF87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AFF1-9791-2546-AFD2-94AA088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E39C-5B6B-A145-8513-13589484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4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64F7-BD90-5F49-A1D6-B2488EEB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58C66-CDA4-A34C-BFF2-8B996E51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96D4C-B4B9-A547-98FC-254BD9E8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30E-A033-2D45-930F-B2E9D3AF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36FD-D97F-CC48-AEA7-04CC737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C4F-0A6D-1A46-9265-7B561E5B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6731-742F-F24B-A765-054F072F3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0F6B7-AB79-6C43-9305-0854E0E06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D5CE5-4952-4249-A2A0-E3F1C3D4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8540-261D-C447-9C19-55E5F9A0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BB49-E4F2-C949-96B2-96FE69C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B0BE-3AE3-8646-B22B-8589A512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E1F97-C0B0-1E46-9EA4-3E1D0C04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A00D8-6F1E-B649-AB7F-175EE167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1CEF4-C8C7-E141-9704-E27B27FB3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374D5-5E11-594A-820C-26EFA55AF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A5D9C-5A22-E949-A95B-A049A4B8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96EED-D2B0-3B4B-BBF3-B0F69553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F4B3C-CB16-E440-90B6-4FC5457F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8AE0-F15A-BA4E-A5E5-9EB2BAB6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B959F-CFD4-2C41-A67A-825F8E37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A52D-6E12-7E4E-BE7C-1D5C6DF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34423-28AF-934E-A42A-FF7EEEFD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B8662-161E-9A4E-AAF6-4FE81289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6B762-6AF2-C94C-8202-56E904CA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48C73-3F1C-0E49-B3D6-D10BF3A4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FFD0-BC09-6C45-86EE-17C6D5EF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1B2-E54B-0E44-B9E0-D3DD0D38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84156-7C22-4C42-AA26-758E29DAE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5FCC-C3BB-0D44-9A3A-7F55A21A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F200-B060-1E44-9D14-95DEDA34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F1105-E89B-8540-BC7E-13343176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4FA5-04F5-A74B-835B-5B2CD2BA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9D260-E55E-4B42-BF19-C38A24860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3C4C3-CA09-AB49-8C02-FF5F34B6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FCB42-A50F-A94B-B67A-B6D97409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92552-FF6B-5E48-BADE-657B87B2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753D0-3679-B648-8B12-852F132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3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81406-E8E7-154B-B6BC-CF242B6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7CB6A-D41E-604A-8075-AFA38316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0334A-FC2F-E14D-892D-70EA0025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BAE4A-7EF8-1C4B-B7EE-A693E5C5672D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6B25-A547-484A-B501-929F4C70E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2DB-0518-444D-9638-6ECC1EAF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i.math.u-bordeaux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m-git-acc/dbn_upper_bound" TargetMode="External"/><Relationship Id="rId4" Type="http://schemas.openxmlformats.org/officeDocument/2006/relationships/hyperlink" Target="http://arblib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6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29.tiff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0.png"/><Relationship Id="rId4" Type="http://schemas.openxmlformats.org/officeDocument/2006/relationships/image" Target="../media/image31.png"/><Relationship Id="rId9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4357C5CA-635A-6047-B126-35C90284C533}"/>
              </a:ext>
            </a:extLst>
          </p:cNvPr>
          <p:cNvSpPr txBox="1"/>
          <p:nvPr/>
        </p:nvSpPr>
        <p:spPr>
          <a:xfrm>
            <a:off x="5019779" y="3837063"/>
            <a:ext cx="22494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D.H.J. Polymath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September 2018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V1.7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FA3772-BD6D-894C-9F32-DD44C84AA13A}"/>
              </a:ext>
            </a:extLst>
          </p:cNvPr>
          <p:cNvSpPr txBox="1"/>
          <p:nvPr/>
        </p:nvSpPr>
        <p:spPr>
          <a:xfrm>
            <a:off x="3378157" y="1139767"/>
            <a:ext cx="5386731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Overview of the “Barrier Approach”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to lower the upper bound of the </a:t>
            </a:r>
          </a:p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Bruijn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-Newman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constant.</a:t>
            </a:r>
          </a:p>
        </p:txBody>
      </p:sp>
    </p:spTree>
    <p:extLst>
      <p:ext uri="{BB962C8B-B14F-4D97-AF65-F5344CB8AC3E}">
        <p14:creationId xmlns:p14="http://schemas.microsoft.com/office/powerpoint/2010/main" val="145988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802298" y="-11185"/>
            <a:ext cx="716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Optimizations made to improve computation speed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E39C6-7AD5-4DC2-9B15-032ADDB942F9}"/>
              </a:ext>
            </a:extLst>
          </p:cNvPr>
          <p:cNvCxnSpPr>
            <a:cxnSpLocks/>
          </p:cNvCxnSpPr>
          <p:nvPr/>
        </p:nvCxnSpPr>
        <p:spPr>
          <a:xfrm>
            <a:off x="6263985" y="450480"/>
            <a:ext cx="0" cy="62720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A0B563-FCC2-4A13-A25B-256A3ACCBC9F}"/>
              </a:ext>
            </a:extLst>
          </p:cNvPr>
          <p:cNvSpPr txBox="1"/>
          <p:nvPr/>
        </p:nvSpPr>
        <p:spPr>
          <a:xfrm>
            <a:off x="2056310" y="479214"/>
            <a:ext cx="24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Barrier Optimizations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6053C4-402B-4485-A434-231799509E66}"/>
              </a:ext>
            </a:extLst>
          </p:cNvPr>
          <p:cNvSpPr txBox="1"/>
          <p:nvPr/>
        </p:nvSpPr>
        <p:spPr>
          <a:xfrm>
            <a:off x="7762573" y="479214"/>
            <a:ext cx="29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Euler Bounds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E4560-37D7-4D24-B6ED-B069FCD7748B}"/>
              </a:ext>
            </a:extLst>
          </p:cNvPr>
          <p:cNvSpPr txBox="1"/>
          <p:nvPr/>
        </p:nvSpPr>
        <p:spPr>
          <a:xfrm>
            <a:off x="145872" y="177248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1147F-0DCD-4754-9139-74C81D338FE1}"/>
              </a:ext>
            </a:extLst>
          </p:cNvPr>
          <p:cNvCxnSpPr/>
          <p:nvPr/>
        </p:nvCxnSpPr>
        <p:spPr>
          <a:xfrm flipV="1">
            <a:off x="772769" y="1305808"/>
            <a:ext cx="0" cy="11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9013944-A20E-4FB0-8BC6-D4A5AB631D5C}"/>
              </a:ext>
            </a:extLst>
          </p:cNvPr>
          <p:cNvCxnSpPr>
            <a:cxnSpLocks/>
          </p:cNvCxnSpPr>
          <p:nvPr/>
        </p:nvCxnSpPr>
        <p:spPr>
          <a:xfrm>
            <a:off x="766145" y="2432245"/>
            <a:ext cx="4039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C0259B-0773-4C66-83A8-3AE916C88BDE}"/>
              </a:ext>
            </a:extLst>
          </p:cNvPr>
          <p:cNvSpPr/>
          <p:nvPr/>
        </p:nvSpPr>
        <p:spPr>
          <a:xfrm>
            <a:off x="904460" y="1166609"/>
            <a:ext cx="3747052" cy="1198880"/>
          </a:xfrm>
          <a:custGeom>
            <a:avLst/>
            <a:gdLst>
              <a:gd name="connsiteX0" fmla="*/ 0 w 3770776"/>
              <a:gd name="connsiteY0" fmla="*/ 1083416 h 1198880"/>
              <a:gd name="connsiteX1" fmla="*/ 168965 w 3770776"/>
              <a:gd name="connsiteY1" fmla="*/ 397616 h 1198880"/>
              <a:gd name="connsiteX2" fmla="*/ 457200 w 3770776"/>
              <a:gd name="connsiteY2" fmla="*/ 1043660 h 1198880"/>
              <a:gd name="connsiteX3" fmla="*/ 785191 w 3770776"/>
              <a:gd name="connsiteY3" fmla="*/ 834938 h 1198880"/>
              <a:gd name="connsiteX4" fmla="*/ 1013791 w 3770776"/>
              <a:gd name="connsiteY4" fmla="*/ 1013843 h 1198880"/>
              <a:gd name="connsiteX5" fmla="*/ 1341782 w 3770776"/>
              <a:gd name="connsiteY5" fmla="*/ 775303 h 1198880"/>
              <a:gd name="connsiteX6" fmla="*/ 1610139 w 3770776"/>
              <a:gd name="connsiteY6" fmla="*/ 1073477 h 1198880"/>
              <a:gd name="connsiteX7" fmla="*/ 1918252 w 3770776"/>
              <a:gd name="connsiteY7" fmla="*/ 815060 h 1198880"/>
              <a:gd name="connsiteX8" fmla="*/ 2146852 w 3770776"/>
              <a:gd name="connsiteY8" fmla="*/ 1123173 h 1198880"/>
              <a:gd name="connsiteX9" fmla="*/ 2266122 w 3770776"/>
              <a:gd name="connsiteY9" fmla="*/ 51 h 1198880"/>
              <a:gd name="connsiteX10" fmla="*/ 2355574 w 3770776"/>
              <a:gd name="connsiteY10" fmla="*/ 1172869 h 1198880"/>
              <a:gd name="connsiteX11" fmla="*/ 2643809 w 3770776"/>
              <a:gd name="connsiteY11" fmla="*/ 834938 h 1198880"/>
              <a:gd name="connsiteX12" fmla="*/ 2802835 w 3770776"/>
              <a:gd name="connsiteY12" fmla="*/ 1093356 h 1198880"/>
              <a:gd name="connsiteX13" fmla="*/ 3091069 w 3770776"/>
              <a:gd name="connsiteY13" fmla="*/ 646095 h 1198880"/>
              <a:gd name="connsiteX14" fmla="*/ 3319669 w 3770776"/>
              <a:gd name="connsiteY14" fmla="*/ 1113234 h 1198880"/>
              <a:gd name="connsiteX15" fmla="*/ 3558209 w 3770776"/>
              <a:gd name="connsiteY15" fmla="*/ 695790 h 1198880"/>
              <a:gd name="connsiteX16" fmla="*/ 3747052 w 3770776"/>
              <a:gd name="connsiteY16" fmla="*/ 805121 h 1198880"/>
              <a:gd name="connsiteX17" fmla="*/ 3766930 w 3770776"/>
              <a:gd name="connsiteY17" fmla="*/ 974086 h 1198880"/>
              <a:gd name="connsiteX18" fmla="*/ 3737113 w 3770776"/>
              <a:gd name="connsiteY18" fmla="*/ 1083416 h 1198880"/>
              <a:gd name="connsiteX0" fmla="*/ 0 w 3758485"/>
              <a:gd name="connsiteY0" fmla="*/ 1083416 h 1198880"/>
              <a:gd name="connsiteX1" fmla="*/ 168965 w 3758485"/>
              <a:gd name="connsiteY1" fmla="*/ 397616 h 1198880"/>
              <a:gd name="connsiteX2" fmla="*/ 457200 w 3758485"/>
              <a:gd name="connsiteY2" fmla="*/ 1043660 h 1198880"/>
              <a:gd name="connsiteX3" fmla="*/ 785191 w 3758485"/>
              <a:gd name="connsiteY3" fmla="*/ 834938 h 1198880"/>
              <a:gd name="connsiteX4" fmla="*/ 1013791 w 3758485"/>
              <a:gd name="connsiteY4" fmla="*/ 1013843 h 1198880"/>
              <a:gd name="connsiteX5" fmla="*/ 1341782 w 3758485"/>
              <a:gd name="connsiteY5" fmla="*/ 775303 h 1198880"/>
              <a:gd name="connsiteX6" fmla="*/ 1610139 w 3758485"/>
              <a:gd name="connsiteY6" fmla="*/ 1073477 h 1198880"/>
              <a:gd name="connsiteX7" fmla="*/ 1918252 w 3758485"/>
              <a:gd name="connsiteY7" fmla="*/ 815060 h 1198880"/>
              <a:gd name="connsiteX8" fmla="*/ 2146852 w 3758485"/>
              <a:gd name="connsiteY8" fmla="*/ 1123173 h 1198880"/>
              <a:gd name="connsiteX9" fmla="*/ 2266122 w 3758485"/>
              <a:gd name="connsiteY9" fmla="*/ 51 h 1198880"/>
              <a:gd name="connsiteX10" fmla="*/ 2355574 w 3758485"/>
              <a:gd name="connsiteY10" fmla="*/ 1172869 h 1198880"/>
              <a:gd name="connsiteX11" fmla="*/ 2643809 w 3758485"/>
              <a:gd name="connsiteY11" fmla="*/ 834938 h 1198880"/>
              <a:gd name="connsiteX12" fmla="*/ 2802835 w 3758485"/>
              <a:gd name="connsiteY12" fmla="*/ 1093356 h 1198880"/>
              <a:gd name="connsiteX13" fmla="*/ 3091069 w 3758485"/>
              <a:gd name="connsiteY13" fmla="*/ 646095 h 1198880"/>
              <a:gd name="connsiteX14" fmla="*/ 3319669 w 3758485"/>
              <a:gd name="connsiteY14" fmla="*/ 1113234 h 1198880"/>
              <a:gd name="connsiteX15" fmla="*/ 3558209 w 3758485"/>
              <a:gd name="connsiteY15" fmla="*/ 695790 h 1198880"/>
              <a:gd name="connsiteX16" fmla="*/ 3747052 w 3758485"/>
              <a:gd name="connsiteY16" fmla="*/ 805121 h 1198880"/>
              <a:gd name="connsiteX17" fmla="*/ 3737113 w 3758485"/>
              <a:gd name="connsiteY17" fmla="*/ 1083416 h 1198880"/>
              <a:gd name="connsiteX0" fmla="*/ 0 w 3747052"/>
              <a:gd name="connsiteY0" fmla="*/ 1083416 h 1198880"/>
              <a:gd name="connsiteX1" fmla="*/ 168965 w 3747052"/>
              <a:gd name="connsiteY1" fmla="*/ 397616 h 1198880"/>
              <a:gd name="connsiteX2" fmla="*/ 457200 w 3747052"/>
              <a:gd name="connsiteY2" fmla="*/ 1043660 h 1198880"/>
              <a:gd name="connsiteX3" fmla="*/ 785191 w 3747052"/>
              <a:gd name="connsiteY3" fmla="*/ 834938 h 1198880"/>
              <a:gd name="connsiteX4" fmla="*/ 1013791 w 3747052"/>
              <a:gd name="connsiteY4" fmla="*/ 1013843 h 1198880"/>
              <a:gd name="connsiteX5" fmla="*/ 1341782 w 3747052"/>
              <a:gd name="connsiteY5" fmla="*/ 775303 h 1198880"/>
              <a:gd name="connsiteX6" fmla="*/ 1610139 w 3747052"/>
              <a:gd name="connsiteY6" fmla="*/ 1073477 h 1198880"/>
              <a:gd name="connsiteX7" fmla="*/ 1918252 w 3747052"/>
              <a:gd name="connsiteY7" fmla="*/ 815060 h 1198880"/>
              <a:gd name="connsiteX8" fmla="*/ 2146852 w 3747052"/>
              <a:gd name="connsiteY8" fmla="*/ 1123173 h 1198880"/>
              <a:gd name="connsiteX9" fmla="*/ 2266122 w 3747052"/>
              <a:gd name="connsiteY9" fmla="*/ 51 h 1198880"/>
              <a:gd name="connsiteX10" fmla="*/ 2355574 w 3747052"/>
              <a:gd name="connsiteY10" fmla="*/ 1172869 h 1198880"/>
              <a:gd name="connsiteX11" fmla="*/ 2643809 w 3747052"/>
              <a:gd name="connsiteY11" fmla="*/ 834938 h 1198880"/>
              <a:gd name="connsiteX12" fmla="*/ 2802835 w 3747052"/>
              <a:gd name="connsiteY12" fmla="*/ 1093356 h 1198880"/>
              <a:gd name="connsiteX13" fmla="*/ 3091069 w 3747052"/>
              <a:gd name="connsiteY13" fmla="*/ 646095 h 1198880"/>
              <a:gd name="connsiteX14" fmla="*/ 3319669 w 3747052"/>
              <a:gd name="connsiteY14" fmla="*/ 1113234 h 1198880"/>
              <a:gd name="connsiteX15" fmla="*/ 3558209 w 3747052"/>
              <a:gd name="connsiteY15" fmla="*/ 695790 h 1198880"/>
              <a:gd name="connsiteX16" fmla="*/ 3747052 w 3747052"/>
              <a:gd name="connsiteY16" fmla="*/ 805121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7052" h="1198880">
                <a:moveTo>
                  <a:pt x="0" y="1083416"/>
                </a:moveTo>
                <a:cubicBezTo>
                  <a:pt x="46382" y="743829"/>
                  <a:pt x="92765" y="404242"/>
                  <a:pt x="168965" y="397616"/>
                </a:cubicBezTo>
                <a:cubicBezTo>
                  <a:pt x="245165" y="390990"/>
                  <a:pt x="354496" y="970773"/>
                  <a:pt x="457200" y="1043660"/>
                </a:cubicBezTo>
                <a:cubicBezTo>
                  <a:pt x="559904" y="1116547"/>
                  <a:pt x="692426" y="839907"/>
                  <a:pt x="785191" y="834938"/>
                </a:cubicBezTo>
                <a:cubicBezTo>
                  <a:pt x="877956" y="829969"/>
                  <a:pt x="921026" y="1023782"/>
                  <a:pt x="1013791" y="1013843"/>
                </a:cubicBezTo>
                <a:cubicBezTo>
                  <a:pt x="1106556" y="1003904"/>
                  <a:pt x="1242391" y="765364"/>
                  <a:pt x="1341782" y="775303"/>
                </a:cubicBezTo>
                <a:cubicBezTo>
                  <a:pt x="1441173" y="785242"/>
                  <a:pt x="1514061" y="1066851"/>
                  <a:pt x="1610139" y="1073477"/>
                </a:cubicBezTo>
                <a:cubicBezTo>
                  <a:pt x="1706217" y="1080103"/>
                  <a:pt x="1828800" y="806777"/>
                  <a:pt x="1918252" y="815060"/>
                </a:cubicBezTo>
                <a:cubicBezTo>
                  <a:pt x="2007704" y="823343"/>
                  <a:pt x="2088874" y="1259008"/>
                  <a:pt x="2146852" y="1123173"/>
                </a:cubicBezTo>
                <a:cubicBezTo>
                  <a:pt x="2204830" y="987338"/>
                  <a:pt x="2231335" y="-8232"/>
                  <a:pt x="2266122" y="51"/>
                </a:cubicBezTo>
                <a:cubicBezTo>
                  <a:pt x="2300909" y="8334"/>
                  <a:pt x="2292626" y="1033721"/>
                  <a:pt x="2355574" y="1172869"/>
                </a:cubicBezTo>
                <a:cubicBezTo>
                  <a:pt x="2418522" y="1312017"/>
                  <a:pt x="2569265" y="848190"/>
                  <a:pt x="2643809" y="834938"/>
                </a:cubicBezTo>
                <a:cubicBezTo>
                  <a:pt x="2718353" y="821686"/>
                  <a:pt x="2728292" y="1124830"/>
                  <a:pt x="2802835" y="1093356"/>
                </a:cubicBezTo>
                <a:cubicBezTo>
                  <a:pt x="2877378" y="1061882"/>
                  <a:pt x="3004930" y="642782"/>
                  <a:pt x="3091069" y="646095"/>
                </a:cubicBezTo>
                <a:cubicBezTo>
                  <a:pt x="3177208" y="649408"/>
                  <a:pt x="3241812" y="1104952"/>
                  <a:pt x="3319669" y="1113234"/>
                </a:cubicBezTo>
                <a:cubicBezTo>
                  <a:pt x="3397526" y="1121516"/>
                  <a:pt x="3486979" y="747142"/>
                  <a:pt x="3558209" y="695790"/>
                </a:cubicBezTo>
                <a:cubicBezTo>
                  <a:pt x="3629440" y="644438"/>
                  <a:pt x="3717235" y="740517"/>
                  <a:pt x="3747052" y="8051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3BC84-F9C0-4562-B1C8-2DA55C825DB1}"/>
              </a:ext>
            </a:extLst>
          </p:cNvPr>
          <p:cNvSpPr txBox="1"/>
          <p:nvPr/>
        </p:nvSpPr>
        <p:spPr>
          <a:xfrm>
            <a:off x="9940" y="1386960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|(A+B)/B0|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320952-20BC-4E94-94FA-19043F3609E2}"/>
              </a:ext>
            </a:extLst>
          </p:cNvPr>
          <p:cNvSpPr txBox="1"/>
          <p:nvPr/>
        </p:nvSpPr>
        <p:spPr>
          <a:xfrm>
            <a:off x="1275520" y="2433828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ADB84-DE29-4E56-9B7C-60000EF87119}"/>
              </a:ext>
            </a:extLst>
          </p:cNvPr>
          <p:cNvCxnSpPr>
            <a:cxnSpLocks/>
          </p:cNvCxnSpPr>
          <p:nvPr/>
        </p:nvCxnSpPr>
        <p:spPr>
          <a:xfrm>
            <a:off x="1588259" y="2568078"/>
            <a:ext cx="255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365D0F-7A43-419A-92EC-A6B36C915107}"/>
              </a:ext>
            </a:extLst>
          </p:cNvPr>
          <p:cNvCxnSpPr/>
          <p:nvPr/>
        </p:nvCxnSpPr>
        <p:spPr>
          <a:xfrm>
            <a:off x="3117850" y="164222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7EDDB9-047F-4A0D-8738-11B0703959B3}"/>
              </a:ext>
            </a:extLst>
          </p:cNvPr>
          <p:cNvCxnSpPr/>
          <p:nvPr/>
        </p:nvCxnSpPr>
        <p:spPr>
          <a:xfrm>
            <a:off x="3200400" y="164857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53B24C-F21F-4238-8F14-80EA67B5CC88}"/>
              </a:ext>
            </a:extLst>
          </p:cNvPr>
          <p:cNvSpPr txBox="1"/>
          <p:nvPr/>
        </p:nvSpPr>
        <p:spPr>
          <a:xfrm>
            <a:off x="2844799" y="2397180"/>
            <a:ext cx="23696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Optimal Barrier Region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ECAF83-28F2-4543-B39B-7B5B08D090DA}"/>
              </a:ext>
            </a:extLst>
          </p:cNvPr>
          <p:cNvSpPr txBox="1"/>
          <p:nvPr/>
        </p:nvSpPr>
        <p:spPr>
          <a:xfrm>
            <a:off x="145872" y="3537496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BC7AA3-FCFC-43B4-A70B-D7F1EA89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9" y="2936725"/>
            <a:ext cx="3225966" cy="15240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22815A6-9FE6-3447-B7E0-D490F7525447}"/>
              </a:ext>
            </a:extLst>
          </p:cNvPr>
          <p:cNvGrpSpPr/>
          <p:nvPr/>
        </p:nvGrpSpPr>
        <p:grpSpPr>
          <a:xfrm>
            <a:off x="3599090" y="3070545"/>
            <a:ext cx="2545050" cy="1131079"/>
            <a:chOff x="6336400" y="3641705"/>
            <a:chExt cx="2545050" cy="11310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E0E367-3233-41AE-86A5-193D8A374575}"/>
                </a:ext>
              </a:extLst>
            </p:cNvPr>
            <p:cNvSpPr txBox="1"/>
            <p:nvPr/>
          </p:nvSpPr>
          <p:spPr>
            <a:xfrm>
              <a:off x="6336400" y="3641705"/>
              <a:ext cx="2545050" cy="11310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A larger t step</a:t>
              </a:r>
              <a:r>
                <a:rPr lang="en-IN" sz="900" dirty="0"/>
                <a:t>:</a:t>
              </a:r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r>
                <a:rPr lang="en-IN" sz="1050" dirty="0"/>
                <a:t>is allowed due to a conservatively chosen mesh gap 1/</a:t>
              </a:r>
              <a:r>
                <a:rPr lang="en-IN" sz="1050" i="1" dirty="0" err="1"/>
                <a:t>ddzbound</a:t>
              </a:r>
              <a:r>
                <a:rPr lang="en-IN" sz="1050" dirty="0"/>
                <a:t>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584115-41BA-4FE9-98B8-B32773D0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1021" y="3878835"/>
              <a:ext cx="2473030" cy="492473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18BE071-B930-46C5-8D2E-AB08C10573B6}"/>
              </a:ext>
            </a:extLst>
          </p:cNvPr>
          <p:cNvSpPr txBox="1"/>
          <p:nvPr/>
        </p:nvSpPr>
        <p:spPr>
          <a:xfrm>
            <a:off x="145872" y="5444982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59EC568-100E-4C67-A062-254FAEEAD084}"/>
              </a:ext>
            </a:extLst>
          </p:cNvPr>
          <p:cNvSpPr/>
          <p:nvPr/>
        </p:nvSpPr>
        <p:spPr>
          <a:xfrm rot="11378152">
            <a:off x="812504" y="5333634"/>
            <a:ext cx="3469957" cy="792787"/>
          </a:xfrm>
          <a:prstGeom prst="arc">
            <a:avLst>
              <a:gd name="adj1" fmla="val 11958722"/>
              <a:gd name="adj2" fmla="val 21309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AEF4E3-521C-4F33-AC20-E738D79B0566}"/>
              </a:ext>
            </a:extLst>
          </p:cNvPr>
          <p:cNvGrpSpPr/>
          <p:nvPr/>
        </p:nvGrpSpPr>
        <p:grpSpPr>
          <a:xfrm>
            <a:off x="705797" y="5238958"/>
            <a:ext cx="3319505" cy="1123122"/>
            <a:chOff x="6819544" y="971388"/>
            <a:chExt cx="3319505" cy="1123122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B1FF975-8A4B-44E0-AF3F-3649351E3B06}"/>
                </a:ext>
              </a:extLst>
            </p:cNvPr>
            <p:cNvCxnSpPr/>
            <p:nvPr/>
          </p:nvCxnSpPr>
          <p:spPr>
            <a:xfrm flipV="1">
              <a:off x="6823144" y="971388"/>
              <a:ext cx="0" cy="1123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DDDC1EE-0070-405A-91B9-E2D74174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544" y="2085285"/>
              <a:ext cx="3319505" cy="4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C15127-6179-4197-BF9F-551AC2FE4578}"/>
                </a:ext>
              </a:extLst>
            </p:cNvPr>
            <p:cNvSpPr/>
            <p:nvPr/>
          </p:nvSpPr>
          <p:spPr>
            <a:xfrm>
              <a:off x="6823717" y="1333353"/>
              <a:ext cx="221349" cy="75281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D513DF9-CFEF-4011-A238-A24FEA5AE6F5}"/>
                </a:ext>
              </a:extLst>
            </p:cNvPr>
            <p:cNvSpPr/>
            <p:nvPr/>
          </p:nvSpPr>
          <p:spPr>
            <a:xfrm>
              <a:off x="7044655" y="1482726"/>
              <a:ext cx="245375" cy="60255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168FD0-A561-437C-B2F3-FD6B1E898763}"/>
                </a:ext>
              </a:extLst>
            </p:cNvPr>
            <p:cNvSpPr/>
            <p:nvPr/>
          </p:nvSpPr>
          <p:spPr>
            <a:xfrm>
              <a:off x="7287550" y="1587420"/>
              <a:ext cx="223568" cy="49786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01A1918-94FC-4D59-A369-5F2FD95F3C5B}"/>
                </a:ext>
              </a:extLst>
            </p:cNvPr>
            <p:cNvSpPr/>
            <p:nvPr/>
          </p:nvSpPr>
          <p:spPr>
            <a:xfrm>
              <a:off x="7511509" y="1660310"/>
              <a:ext cx="239476" cy="4249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17E744-1B96-4CDF-8DC8-408124A5BEED}"/>
                </a:ext>
              </a:extLst>
            </p:cNvPr>
            <p:cNvSpPr/>
            <p:nvPr/>
          </p:nvSpPr>
          <p:spPr>
            <a:xfrm>
              <a:off x="7751374" y="1733200"/>
              <a:ext cx="223568" cy="35208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2E15059-EF70-4ADB-8A15-5A1040ACFA50}"/>
                </a:ext>
              </a:extLst>
            </p:cNvPr>
            <p:cNvSpPr/>
            <p:nvPr/>
          </p:nvSpPr>
          <p:spPr>
            <a:xfrm>
              <a:off x="7975333" y="1790188"/>
              <a:ext cx="223568" cy="2950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1BD4114-F77F-4ACD-BA8E-54AAFDFA5188}"/>
                </a:ext>
              </a:extLst>
            </p:cNvPr>
            <p:cNvSpPr/>
            <p:nvPr/>
          </p:nvSpPr>
          <p:spPr>
            <a:xfrm>
              <a:off x="8199297" y="1835064"/>
              <a:ext cx="223568" cy="25022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E4A130A-E58E-4B04-97BD-FE067861A85F}"/>
                </a:ext>
              </a:extLst>
            </p:cNvPr>
            <p:cNvSpPr/>
            <p:nvPr/>
          </p:nvSpPr>
          <p:spPr>
            <a:xfrm>
              <a:off x="8423261" y="1875038"/>
              <a:ext cx="223568" cy="21024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BEC79D8-3BE7-44FC-BAE0-1DD85E224B48}"/>
                </a:ext>
              </a:extLst>
            </p:cNvPr>
            <p:cNvSpPr/>
            <p:nvPr/>
          </p:nvSpPr>
          <p:spPr>
            <a:xfrm>
              <a:off x="8639273" y="1907018"/>
              <a:ext cx="223568" cy="178268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AFE6A03-93AA-4EEE-9C4D-8FC3AC96EBAA}"/>
                </a:ext>
              </a:extLst>
            </p:cNvPr>
            <p:cNvSpPr/>
            <p:nvPr/>
          </p:nvSpPr>
          <p:spPr>
            <a:xfrm>
              <a:off x="8863234" y="1935988"/>
              <a:ext cx="223568" cy="1492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B826AC3-0B19-42D0-B59A-608FB9203F37}"/>
                </a:ext>
              </a:extLst>
            </p:cNvPr>
            <p:cNvSpPr/>
            <p:nvPr/>
          </p:nvSpPr>
          <p:spPr>
            <a:xfrm>
              <a:off x="9087196" y="1949056"/>
              <a:ext cx="223568" cy="13622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BCE40F-6AFB-4CF6-88E9-10D2A647F9BA}"/>
                </a:ext>
              </a:extLst>
            </p:cNvPr>
            <p:cNvSpPr/>
            <p:nvPr/>
          </p:nvSpPr>
          <p:spPr>
            <a:xfrm>
              <a:off x="9300522" y="1962885"/>
              <a:ext cx="223568" cy="1237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D972FD9-8D19-4F32-9EAF-004087CD55E6}"/>
              </a:ext>
            </a:extLst>
          </p:cNvPr>
          <p:cNvSpPr txBox="1"/>
          <p:nvPr/>
        </p:nvSpPr>
        <p:spPr>
          <a:xfrm>
            <a:off x="6301060" y="394886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C9BB3BE-160F-480D-B864-362DC822F1AA}"/>
              </a:ext>
            </a:extLst>
          </p:cNvPr>
          <p:cNvSpPr txBox="1"/>
          <p:nvPr/>
        </p:nvSpPr>
        <p:spPr>
          <a:xfrm>
            <a:off x="6681558" y="3603008"/>
            <a:ext cx="5368984" cy="104644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Fast conservative error bound for </a:t>
            </a:r>
            <a:r>
              <a:rPr lang="en-IN" sz="1400" dirty="0"/>
              <a:t>[</a:t>
            </a:r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400" dirty="0"/>
              <a:t>, </a:t>
            </a:r>
            <a:r>
              <a:rPr lang="en-IN" sz="1400" dirty="0" err="1"/>
              <a:t>N</a:t>
            </a:r>
            <a:r>
              <a:rPr lang="en-IN" sz="1400" baseline="-25000" dirty="0" err="1"/>
              <a:t>max</a:t>
            </a:r>
            <a:r>
              <a:rPr lang="en-IN" sz="1400" dirty="0"/>
              <a:t>]. </a:t>
            </a:r>
          </a:p>
          <a:p>
            <a:pPr algn="ctr"/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100" dirty="0"/>
              <a:t> could also be reset at the beginning of a new sawtooth.</a:t>
            </a:r>
          </a:p>
          <a:p>
            <a:pPr algn="ctr"/>
            <a:endParaRPr lang="en-IN" sz="2000" dirty="0"/>
          </a:p>
          <a:p>
            <a:pPr algn="ctr"/>
            <a:endParaRPr lang="en-IN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D683F-B8DD-7D4E-A801-B453C1BCABC0}"/>
              </a:ext>
            </a:extLst>
          </p:cNvPr>
          <p:cNvGrpSpPr/>
          <p:nvPr/>
        </p:nvGrpSpPr>
        <p:grpSpPr>
          <a:xfrm>
            <a:off x="4473549" y="1143017"/>
            <a:ext cx="1658464" cy="1015663"/>
            <a:chOff x="3637846" y="1802666"/>
            <a:chExt cx="165846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4DAA36-511D-45E1-A30A-C85982FE9339}"/>
                </a:ext>
              </a:extLst>
            </p:cNvPr>
            <p:cNvSpPr txBox="1"/>
            <p:nvPr/>
          </p:nvSpPr>
          <p:spPr>
            <a:xfrm>
              <a:off x="3637846" y="1802666"/>
              <a:ext cx="1658464" cy="1015663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00" dirty="0"/>
                <a:t>Search for X interval where:</a:t>
              </a:r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r>
                <a:rPr lang="en-IN" sz="1000" dirty="0"/>
                <a:t>has large relative magnitude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2B3328-24CD-488B-9A85-2DD917230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222" y="2018104"/>
              <a:ext cx="890686" cy="56302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B031E0E-1BE6-C648-BE73-BCC2C5F28DE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197017" y="1599804"/>
            <a:ext cx="1276532" cy="51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A66F0-E948-3A4F-A64D-33B5665BF660}"/>
              </a:ext>
            </a:extLst>
          </p:cNvPr>
          <p:cNvGrpSpPr/>
          <p:nvPr/>
        </p:nvGrpSpPr>
        <p:grpSpPr>
          <a:xfrm>
            <a:off x="2805805" y="4827439"/>
            <a:ext cx="3334026" cy="1292662"/>
            <a:chOff x="6365062" y="3682971"/>
            <a:chExt cx="3334026" cy="12926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0CB238-BDFD-4C4D-8272-76A14A6DB682}"/>
                </a:ext>
              </a:extLst>
            </p:cNvPr>
            <p:cNvSpPr txBox="1"/>
            <p:nvPr/>
          </p:nvSpPr>
          <p:spPr>
            <a:xfrm>
              <a:off x="6365062" y="3682971"/>
              <a:ext cx="3334026" cy="1292662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The</a:t>
              </a:r>
              <a:r>
                <a:rPr lang="en-IN" sz="1100" i="1" dirty="0"/>
                <a:t> </a:t>
              </a:r>
              <a:r>
                <a:rPr lang="en-IN" sz="1100" i="1" dirty="0" err="1"/>
                <a:t>ddzbound</a:t>
              </a:r>
              <a:r>
                <a:rPr lang="en-IN" sz="1100" dirty="0"/>
                <a:t> and </a:t>
              </a:r>
              <a:r>
                <a:rPr lang="en-IN" sz="1100" i="1" dirty="0" err="1"/>
                <a:t>ddtbound</a:t>
              </a:r>
              <a:r>
                <a:rPr lang="en-IN" sz="1100" dirty="0"/>
                <a:t> are monotonous in X, y, t.</a:t>
              </a:r>
            </a:p>
            <a:p>
              <a:endParaRPr lang="en-IN" sz="1100" dirty="0"/>
            </a:p>
            <a:p>
              <a:r>
                <a:rPr lang="en-IN" sz="1100" dirty="0"/>
                <a:t>Hence replacing the slow                                        ,</a:t>
              </a:r>
            </a:p>
            <a:p>
              <a:endParaRPr lang="en-IN" sz="1100" dirty="0"/>
            </a:p>
            <a:p>
              <a:r>
                <a:rPr lang="en-IN" sz="1100" dirty="0"/>
                <a:t>with numerically integrated fast conservative:</a:t>
              </a:r>
            </a:p>
            <a:p>
              <a:endParaRPr lang="en-IN" sz="1100" dirty="0"/>
            </a:p>
            <a:p>
              <a:endParaRPr lang="en-IN" sz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6864BF-808D-42FE-B23F-EDE76C26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9236" y="3931259"/>
              <a:ext cx="1175407" cy="4038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CDF7FEF-5C99-46F0-9E39-B7906CE3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5349" y="4575103"/>
              <a:ext cx="2339200" cy="37465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EB8B74-4B24-1943-8142-EEFE70C8251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952144" y="5473770"/>
            <a:ext cx="853661" cy="5467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9B6791-C1A2-2F4B-B09A-5D8ED6F2EC3E}"/>
              </a:ext>
            </a:extLst>
          </p:cNvPr>
          <p:cNvCxnSpPr>
            <a:cxnSpLocks/>
          </p:cNvCxnSpPr>
          <p:nvPr/>
        </p:nvCxnSpPr>
        <p:spPr>
          <a:xfrm>
            <a:off x="9940" y="845820"/>
            <a:ext cx="12182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C1FD5A0-3D0E-2B4A-9378-5ACE0685F31C}"/>
              </a:ext>
            </a:extLst>
          </p:cNvPr>
          <p:cNvSpPr txBox="1"/>
          <p:nvPr/>
        </p:nvSpPr>
        <p:spPr>
          <a:xfrm>
            <a:off x="6283136" y="1902537"/>
            <a:ext cx="41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2BBEA3-8683-7641-88E4-DA0759C1A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737" y="1287216"/>
            <a:ext cx="2584650" cy="1559727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4214AB-6C69-7141-96ED-33270A802BAF}"/>
              </a:ext>
            </a:extLst>
          </p:cNvPr>
          <p:cNvCxnSpPr>
            <a:cxnSpLocks/>
            <a:stCxn id="136" idx="0"/>
            <a:endCxn id="50" idx="2"/>
          </p:cNvCxnSpPr>
          <p:nvPr/>
        </p:nvCxnSpPr>
        <p:spPr>
          <a:xfrm>
            <a:off x="9366050" y="3603008"/>
            <a:ext cx="995" cy="9869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DE4F185-841F-594B-9C75-245D02D8DCD5}"/>
              </a:ext>
            </a:extLst>
          </p:cNvPr>
          <p:cNvSpPr txBox="1"/>
          <p:nvPr/>
        </p:nvSpPr>
        <p:spPr>
          <a:xfrm>
            <a:off x="9701102" y="1589710"/>
            <a:ext cx="2349440" cy="93871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Using the incremental </a:t>
            </a:r>
            <a:r>
              <a:rPr lang="en-US" sz="1100" dirty="0" err="1"/>
              <a:t>Lemmabound</a:t>
            </a:r>
            <a:r>
              <a:rPr lang="en-US" sz="1100" dirty="0"/>
              <a:t> computations, as in section 8 of the writeup. When the incremental bounds reach a threshold (&gt;&gt; error bound), the full bound is recalculated.</a:t>
            </a:r>
            <a:endParaRPr lang="en-IN" sz="11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76E5FA-3196-9041-AAE4-B882E6081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549" y="4817935"/>
            <a:ext cx="2284504" cy="1745399"/>
          </a:xfrm>
          <a:prstGeom prst="rect">
            <a:avLst/>
          </a:prstGeom>
        </p:spPr>
      </p:pic>
      <p:sp>
        <p:nvSpPr>
          <p:cNvPr id="54" name="Round Diagonal Corner Rectangle 53">
            <a:extLst>
              <a:ext uri="{FF2B5EF4-FFF2-40B4-BE49-F238E27FC236}">
                <a16:creationId xmlns:a16="http://schemas.microsoft.com/office/drawing/2014/main" id="{691B6289-78C3-C047-8D46-659B206A1BCC}"/>
              </a:ext>
            </a:extLst>
          </p:cNvPr>
          <p:cNvSpPr/>
          <p:nvPr/>
        </p:nvSpPr>
        <p:spPr>
          <a:xfrm>
            <a:off x="8299245" y="6367559"/>
            <a:ext cx="2265577" cy="12369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DFC650-4F82-6946-94DA-9355DAA071B9}"/>
              </a:ext>
            </a:extLst>
          </p:cNvPr>
          <p:cNvSpPr txBox="1"/>
          <p:nvPr/>
        </p:nvSpPr>
        <p:spPr>
          <a:xfrm>
            <a:off x="821392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02B4AB-91DD-F84C-8788-DFAD5A6F5DC0}"/>
              </a:ext>
            </a:extLst>
          </p:cNvPr>
          <p:cNvSpPr txBox="1"/>
          <p:nvPr/>
        </p:nvSpPr>
        <p:spPr>
          <a:xfrm>
            <a:off x="855826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A3A80-8ACD-C945-A05D-BD06D8432F26}"/>
              </a:ext>
            </a:extLst>
          </p:cNvPr>
          <p:cNvSpPr txBox="1"/>
          <p:nvPr/>
        </p:nvSpPr>
        <p:spPr>
          <a:xfrm>
            <a:off x="10277846" y="6302093"/>
            <a:ext cx="539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N</a:t>
            </a:r>
            <a:r>
              <a:rPr lang="en-US" sz="1100" baseline="-25000" dirty="0" err="1"/>
              <a:t>max</a:t>
            </a:r>
            <a:endParaRPr lang="en-US" sz="1100" baseline="-25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1BF9C5-E360-514A-8D95-5FBD716FCFD4}"/>
              </a:ext>
            </a:extLst>
          </p:cNvPr>
          <p:cNvCxnSpPr>
            <a:cxnSpLocks/>
            <a:stCxn id="80" idx="1"/>
            <a:endCxn id="31" idx="3"/>
          </p:cNvCxnSpPr>
          <p:nvPr/>
        </p:nvCxnSpPr>
        <p:spPr>
          <a:xfrm flipH="1">
            <a:off x="9272387" y="2059070"/>
            <a:ext cx="428715" cy="80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E60C2D9-7329-4146-AA50-8714FD33B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450" y="4133530"/>
            <a:ext cx="5223190" cy="456475"/>
          </a:xfrm>
          <a:prstGeom prst="rect">
            <a:avLst/>
          </a:prstGeom>
          <a:blipFill dpi="0" rotWithShape="1">
            <a:blip r:embed="rId11">
              <a:alphaModFix amt="35000"/>
            </a:blip>
            <a:srcRect/>
            <a:tile tx="0" ty="0" sx="100000" sy="100000" flip="none" algn="tl"/>
          </a:blipFill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E63663-DA6B-9A4D-9242-6AEED8B0423A}"/>
              </a:ext>
            </a:extLst>
          </p:cNvPr>
          <p:cNvCxnSpPr>
            <a:cxnSpLocks/>
            <a:stCxn id="136" idx="2"/>
            <a:endCxn id="48" idx="0"/>
          </p:cNvCxnSpPr>
          <p:nvPr/>
        </p:nvCxnSpPr>
        <p:spPr>
          <a:xfrm>
            <a:off x="9366050" y="4649448"/>
            <a:ext cx="40751" cy="1684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67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931615" y="1147"/>
            <a:ext cx="46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Barrier model - progress made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A7F6B-954E-1946-8368-907E0B21577B}"/>
              </a:ext>
            </a:extLst>
          </p:cNvPr>
          <p:cNvSpPr txBox="1"/>
          <p:nvPr/>
        </p:nvSpPr>
        <p:spPr>
          <a:xfrm>
            <a:off x="78377" y="537688"/>
            <a:ext cx="2629989" cy="64633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X-location where </a:t>
            </a:r>
            <a:r>
              <a:rPr lang="en-US" sz="1200" dirty="0" err="1"/>
              <a:t>min_mesh</a:t>
            </a:r>
            <a:r>
              <a:rPr lang="en-US" sz="1200" dirty="0"/>
              <a:t>|(A+B)/B0| starts between 4 and 5 at t=0 and ends near 1.5 at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  <a:endParaRPr lang="en-US" sz="1200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5D2349-F610-2446-8217-60001CBA8430}"/>
              </a:ext>
            </a:extLst>
          </p:cNvPr>
          <p:cNvSpPr txBox="1"/>
          <p:nvPr/>
        </p:nvSpPr>
        <p:spPr>
          <a:xfrm>
            <a:off x="8858959" y="607888"/>
            <a:ext cx="147514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 the</a:t>
            </a:r>
          </a:p>
          <a:p>
            <a:pPr algn="ctr"/>
            <a:r>
              <a:rPr lang="en-US" sz="1200" dirty="0" err="1"/>
              <a:t>TriangleBound</a:t>
            </a:r>
            <a:r>
              <a:rPr lang="en-US" sz="1200" dirty="0"/>
              <a:t> utility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DF08ED6-D7DF-4E46-9D29-99E1C491D2C3}"/>
              </a:ext>
            </a:extLst>
          </p:cNvPr>
          <p:cNvSpPr/>
          <p:nvPr/>
        </p:nvSpPr>
        <p:spPr>
          <a:xfrm rot="5400000">
            <a:off x="9480366" y="335193"/>
            <a:ext cx="215537" cy="22816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F1BF28-1A3E-C344-80E7-1D2F191900B9}"/>
              </a:ext>
            </a:extLst>
          </p:cNvPr>
          <p:cNvCxnSpPr>
            <a:cxnSpLocks/>
            <a:stCxn id="64" idx="2"/>
            <a:endCxn id="20" idx="1"/>
          </p:cNvCxnSpPr>
          <p:nvPr/>
        </p:nvCxnSpPr>
        <p:spPr>
          <a:xfrm flipH="1">
            <a:off x="9588135" y="1069553"/>
            <a:ext cx="8398" cy="29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eft Brace 79">
            <a:extLst>
              <a:ext uri="{FF2B5EF4-FFF2-40B4-BE49-F238E27FC236}">
                <a16:creationId xmlns:a16="http://schemas.microsoft.com/office/drawing/2014/main" id="{7FFE7484-5F27-AE41-AE58-BB3EE9BA3DB5}"/>
              </a:ext>
            </a:extLst>
          </p:cNvPr>
          <p:cNvSpPr/>
          <p:nvPr/>
        </p:nvSpPr>
        <p:spPr>
          <a:xfrm rot="5400000">
            <a:off x="6580678" y="181204"/>
            <a:ext cx="224080" cy="25911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CC0F4EE6-FDAA-714A-81C8-EC0A808D37D8}"/>
              </a:ext>
            </a:extLst>
          </p:cNvPr>
          <p:cNvSpPr/>
          <p:nvPr/>
        </p:nvSpPr>
        <p:spPr>
          <a:xfrm rot="5400000">
            <a:off x="1280026" y="826004"/>
            <a:ext cx="224080" cy="12914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FEBE23-5998-844F-94F9-CD13B4F256D1}"/>
              </a:ext>
            </a:extLst>
          </p:cNvPr>
          <p:cNvCxnSpPr>
            <a:cxnSpLocks/>
            <a:stCxn id="7" idx="2"/>
            <a:endCxn id="81" idx="1"/>
          </p:cNvCxnSpPr>
          <p:nvPr/>
        </p:nvCxnSpPr>
        <p:spPr>
          <a:xfrm flipH="1">
            <a:off x="1392066" y="1184019"/>
            <a:ext cx="1306" cy="17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D4E1193-20CE-D047-AC52-62390FC11ED3}"/>
              </a:ext>
            </a:extLst>
          </p:cNvPr>
          <p:cNvSpPr txBox="1"/>
          <p:nvPr/>
        </p:nvSpPr>
        <p:spPr>
          <a:xfrm>
            <a:off x="5967988" y="607888"/>
            <a:ext cx="144462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 the</a:t>
            </a:r>
          </a:p>
          <a:p>
            <a:pPr algn="ctr"/>
            <a:r>
              <a:rPr lang="en-US" sz="1200" dirty="0" err="1"/>
              <a:t>LemmaBound</a:t>
            </a:r>
            <a:r>
              <a:rPr lang="en-US" sz="1200" dirty="0"/>
              <a:t> utility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D4B852-DB38-DC44-9A6C-7980B030C4DE}"/>
              </a:ext>
            </a:extLst>
          </p:cNvPr>
          <p:cNvCxnSpPr>
            <a:cxnSpLocks/>
            <a:stCxn id="87" idx="2"/>
            <a:endCxn id="80" idx="1"/>
          </p:cNvCxnSpPr>
          <p:nvPr/>
        </p:nvCxnSpPr>
        <p:spPr>
          <a:xfrm>
            <a:off x="6690302" y="1069553"/>
            <a:ext cx="2416" cy="29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3C0CE4-7148-2448-9B56-5EB57EEBCCFE}"/>
              </a:ext>
            </a:extLst>
          </p:cNvPr>
          <p:cNvSpPr txBox="1"/>
          <p:nvPr/>
        </p:nvSpPr>
        <p:spPr>
          <a:xfrm>
            <a:off x="1814874" y="6290004"/>
            <a:ext cx="19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1) Platt et al, 2011</a:t>
            </a:r>
          </a:p>
          <a:p>
            <a:r>
              <a:rPr lang="en-US" sz="1200" dirty="0"/>
              <a:t>2) </a:t>
            </a:r>
            <a:r>
              <a:rPr lang="en-US" sz="1200" dirty="0" err="1"/>
              <a:t>Gourdon-Demichel</a:t>
            </a:r>
            <a:r>
              <a:rPr lang="en-US" sz="1200" dirty="0"/>
              <a:t>, 2004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AC9A80-E8A7-B34B-90AD-6A20E762E251}"/>
              </a:ext>
            </a:extLst>
          </p:cNvPr>
          <p:cNvSpPr txBox="1"/>
          <p:nvPr/>
        </p:nvSpPr>
        <p:spPr>
          <a:xfrm>
            <a:off x="2596767" y="2084411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5F2219-D2D5-BA4E-A587-E84005376CED}"/>
              </a:ext>
            </a:extLst>
          </p:cNvPr>
          <p:cNvSpPr txBox="1"/>
          <p:nvPr/>
        </p:nvSpPr>
        <p:spPr>
          <a:xfrm>
            <a:off x="2605476" y="3237546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2)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E8A7AC2-2A30-B148-A22D-01EF82C3E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259516"/>
              </p:ext>
            </p:extLst>
          </p:nvPr>
        </p:nvGraphicFramePr>
        <p:xfrm>
          <a:off x="436618" y="1627231"/>
          <a:ext cx="11324459" cy="460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Worksheet" r:id="rId4" imgW="9474200" imgH="4191000" progId="Excel.Sheet.12">
                  <p:embed/>
                </p:oleObj>
              </mc:Choice>
              <mc:Fallback>
                <p:oleObj name="Worksheet" r:id="rId4" imgW="9474200" imgH="4191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618" y="1627231"/>
                        <a:ext cx="11324459" cy="4608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0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4064846" y="-3442"/>
            <a:ext cx="450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used and useful links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591A9A-4661-CF46-8622-A1F1A68F66F3}"/>
              </a:ext>
            </a:extLst>
          </p:cNvPr>
          <p:cNvSpPr txBox="1"/>
          <p:nvPr/>
        </p:nvSpPr>
        <p:spPr>
          <a:xfrm>
            <a:off x="2062560" y="995000"/>
            <a:ext cx="8465972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was developed in two languages and results between them were reconciled: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Symbolic math programming language - </a:t>
            </a:r>
            <a:r>
              <a:rPr lang="en-US" b="1" dirty="0" err="1"/>
              <a:t>pari</a:t>
            </a:r>
            <a:r>
              <a:rPr lang="en-US" b="1" dirty="0"/>
              <a:t>/</a:t>
            </a:r>
            <a:r>
              <a:rPr lang="en-US" b="1" dirty="0" err="1"/>
              <a:t>gp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https://pari.math.u-bordeaux.fr</a:t>
            </a:r>
            <a:r>
              <a:rPr lang="en-US" dirty="0"/>
              <a:t> 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Short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Relatively fast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Arithmetic Balls C-based library - </a:t>
            </a:r>
            <a:r>
              <a:rPr lang="en-US" b="1" dirty="0"/>
              <a:t>Arb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http://arblib.org</a:t>
            </a:r>
            <a:r>
              <a:rPr lang="en-US" dirty="0"/>
              <a:t>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Longer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Very fast (up to 20 x </a:t>
            </a:r>
            <a:r>
              <a:rPr lang="en-US" dirty="0" err="1"/>
              <a:t>pari</a:t>
            </a:r>
            <a:r>
              <a:rPr lang="en-US" dirty="0"/>
              <a:t>/</a:t>
            </a:r>
            <a:r>
              <a:rPr lang="en-US" dirty="0" err="1"/>
              <a:t>gp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59C2D-4315-644E-8151-42F711E9ED72}"/>
              </a:ext>
            </a:extLst>
          </p:cNvPr>
          <p:cNvSpPr txBox="1"/>
          <p:nvPr/>
        </p:nvSpPr>
        <p:spPr>
          <a:xfrm>
            <a:off x="2150026" y="4757866"/>
            <a:ext cx="8275792" cy="1200329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and results are free to use (under the LGPL-terms) and can be found here:</a:t>
            </a:r>
          </a:p>
          <a:p>
            <a:endParaRPr lang="en-US" dirty="0"/>
          </a:p>
          <a:p>
            <a:pPr algn="ctr"/>
            <a:r>
              <a:rPr lang="en-US" dirty="0">
                <a:hlinkClick r:id="rId5"/>
              </a:rPr>
              <a:t>https://github.com/km-git-acc/dbn_upper_bound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6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/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basic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-Newman idea and the function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effectively bound a good estimate for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Some observations on the zeros of H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could zeros of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be 'blocked' to lower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upper bound.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key ideas behind the “Barrier approach”.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ensure no zeros have passed the Barrier?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show that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doesn’t vanish from the Barrier to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b</a:t>
                </a:r>
                <a:r>
                  <a:rPr lang="en-US" sz="2400" dirty="0"/>
                  <a:t> 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Optimizations used to improve computation speed.</a:t>
                </a:r>
                <a:endParaRPr lang="en-US" sz="2400" baseline="-250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Numerical results showing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&lt; 0.22 (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/>
                  <a:t> &lt; 0.12 conditionally on RH &lt; 10^19).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Software used, optimizations, and detailed results available.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blipFill>
                <a:blip r:embed="rId2"/>
                <a:stretch>
                  <a:fillRect l="-930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B4D1D-8EAC-BA44-A54B-6FE7C65C00AC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D5EDD8-3F72-654A-A804-9561FBAFE4B0}"/>
              </a:ext>
            </a:extLst>
          </p:cNvPr>
          <p:cNvSpPr txBox="1"/>
          <p:nvPr/>
        </p:nvSpPr>
        <p:spPr>
          <a:xfrm>
            <a:off x="4792697" y="-7736"/>
            <a:ext cx="372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level storyline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083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F0D14-C988-5A4A-B7C3-5074A70D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98" y="731404"/>
            <a:ext cx="2549381" cy="585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0B4C6-8AB6-7C40-9AE6-2EAF5B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62" y="1720841"/>
            <a:ext cx="2066029" cy="721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2F3D1-6CF4-8340-8F6C-B949456A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88" y="3329373"/>
            <a:ext cx="28448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1B4D6-794A-0C4E-B7C7-95E28859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6" y="4911903"/>
            <a:ext cx="3232116" cy="57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CE876-A708-E14D-9BC3-ABF3B1D3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159" y="4970885"/>
            <a:ext cx="3086100" cy="838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93D263-E80A-2A47-98EC-764E3EDB442F}"/>
              </a:ext>
            </a:extLst>
          </p:cNvPr>
          <p:cNvSpPr/>
          <p:nvPr/>
        </p:nvSpPr>
        <p:spPr>
          <a:xfrm>
            <a:off x="4954832" y="1690643"/>
            <a:ext cx="2366746" cy="78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70B50-ADCF-084A-AB06-9008A043941F}"/>
              </a:ext>
            </a:extLst>
          </p:cNvPr>
          <p:cNvSpPr/>
          <p:nvPr/>
        </p:nvSpPr>
        <p:spPr>
          <a:xfrm>
            <a:off x="4878627" y="727990"/>
            <a:ext cx="2475155" cy="5851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52C7C7-4471-DC49-8D76-BB0703B3A384}"/>
              </a:ext>
            </a:extLst>
          </p:cNvPr>
          <p:cNvSpPr/>
          <p:nvPr/>
        </p:nvSpPr>
        <p:spPr>
          <a:xfrm>
            <a:off x="4749500" y="3363250"/>
            <a:ext cx="2793571" cy="740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A1CBA-0979-7146-B7CA-967B64C8B355}"/>
              </a:ext>
            </a:extLst>
          </p:cNvPr>
          <p:cNvSpPr/>
          <p:nvPr/>
        </p:nvSpPr>
        <p:spPr>
          <a:xfrm>
            <a:off x="4542370" y="5028290"/>
            <a:ext cx="3206164" cy="7575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431C4-3B78-8E48-9202-14F81420548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38205" y="2476935"/>
            <a:ext cx="8081" cy="886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86FFC-45F9-1A45-88BA-FE172868E0F5}"/>
              </a:ext>
            </a:extLst>
          </p:cNvPr>
          <p:cNvSpPr/>
          <p:nvPr/>
        </p:nvSpPr>
        <p:spPr>
          <a:xfrm>
            <a:off x="522933" y="4912053"/>
            <a:ext cx="3356230" cy="5872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328FC7-B66E-1D4F-BC32-EC39A4C8ED4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45452" y="4104073"/>
            <a:ext cx="834" cy="924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AF2F5AF-B97B-1548-B43E-F42BEBBAFE09}"/>
              </a:ext>
            </a:extLst>
          </p:cNvPr>
          <p:cNvSpPr/>
          <p:nvPr/>
        </p:nvSpPr>
        <p:spPr>
          <a:xfrm>
            <a:off x="5760406" y="5120499"/>
            <a:ext cx="392667" cy="505522"/>
          </a:xfrm>
          <a:prstGeom prst="ellipse">
            <a:avLst/>
          </a:prstGeom>
          <a:noFill/>
          <a:ln w="9525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AE0739-87DB-0D41-8A5E-EFE8E0700E7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879163" y="4046722"/>
            <a:ext cx="1773837" cy="115897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5735F9-2F9A-1E4E-95A5-F792D527C823}"/>
              </a:ext>
            </a:extLst>
          </p:cNvPr>
          <p:cNvSpPr txBox="1"/>
          <p:nvPr/>
        </p:nvSpPr>
        <p:spPr>
          <a:xfrm>
            <a:off x="5556315" y="4227945"/>
            <a:ext cx="1171859" cy="646331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New family of</a:t>
            </a:r>
          </a:p>
          <a:p>
            <a:pPr algn="ctr"/>
            <a:r>
              <a:rPr lang="en-US" sz="1200" dirty="0"/>
              <a:t>entire functions</a:t>
            </a:r>
          </a:p>
          <a:p>
            <a:pPr algn="ctr"/>
            <a:r>
              <a:rPr lang="en-US" sz="1200" dirty="0"/>
              <a:t>by De </a:t>
            </a:r>
            <a:r>
              <a:rPr lang="en-US" sz="1200" dirty="0" err="1"/>
              <a:t>Bruijn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1FE569-DC26-0544-AFC1-8B597A2AE5EE}"/>
              </a:ext>
            </a:extLst>
          </p:cNvPr>
          <p:cNvSpPr txBox="1"/>
          <p:nvPr/>
        </p:nvSpPr>
        <p:spPr>
          <a:xfrm>
            <a:off x="3127093" y="-726"/>
            <a:ext cx="907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 behind the De </a:t>
            </a:r>
            <a:r>
              <a:rPr lang="en-US" sz="2400" dirty="0" err="1"/>
              <a:t>Bruijn</a:t>
            </a:r>
            <a:r>
              <a:rPr lang="en-US" sz="2400" dirty="0"/>
              <a:t>-Newman constant</a:t>
            </a:r>
            <a:endParaRPr lang="en-US" sz="2400" baseline="-25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7A71CC-8311-3A43-AA0E-E177738C657E}"/>
              </a:ext>
            </a:extLst>
          </p:cNvPr>
          <p:cNvCxnSpPr>
            <a:cxnSpLocks/>
            <a:stCxn id="59" idx="0"/>
            <a:endCxn id="16" idx="2"/>
          </p:cNvCxnSpPr>
          <p:nvPr/>
        </p:nvCxnSpPr>
        <p:spPr>
          <a:xfrm flipH="1" flipV="1">
            <a:off x="6145452" y="5785798"/>
            <a:ext cx="1679" cy="3591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8932F88-FA2E-1244-BC7D-813FFE24BD96}"/>
              </a:ext>
            </a:extLst>
          </p:cNvPr>
          <p:cNvSpPr txBox="1"/>
          <p:nvPr/>
        </p:nvSpPr>
        <p:spPr>
          <a:xfrm>
            <a:off x="3673442" y="6158125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First step: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develop an effectively bounded estimate.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F0ACD-6D92-8242-A0C6-3843893A70F1}"/>
              </a:ext>
            </a:extLst>
          </p:cNvPr>
          <p:cNvSpPr/>
          <p:nvPr/>
        </p:nvSpPr>
        <p:spPr>
          <a:xfrm>
            <a:off x="3655402" y="6144977"/>
            <a:ext cx="4983457" cy="3923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1DDA05-6AF5-5A43-B4A4-C3D5D38BA25B}"/>
              </a:ext>
            </a:extLst>
          </p:cNvPr>
          <p:cNvCxnSpPr/>
          <p:nvPr/>
        </p:nvCxnSpPr>
        <p:spPr>
          <a:xfrm>
            <a:off x="2041604" y="905056"/>
            <a:ext cx="0" cy="3273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72A08C-94B5-D744-ADA7-78ECDAFE6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75824" y="929634"/>
            <a:ext cx="0" cy="3240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65CD7-3CB1-4D40-8F3D-13124555E8AC}"/>
              </a:ext>
            </a:extLst>
          </p:cNvPr>
          <p:cNvSpPr/>
          <p:nvPr/>
        </p:nvSpPr>
        <p:spPr>
          <a:xfrm>
            <a:off x="2041604" y="1006583"/>
            <a:ext cx="347891" cy="3077809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66E0B6-2658-404B-BE7E-61E761063791}"/>
              </a:ext>
            </a:extLst>
          </p:cNvPr>
          <p:cNvCxnSpPr/>
          <p:nvPr/>
        </p:nvCxnSpPr>
        <p:spPr>
          <a:xfrm>
            <a:off x="2210604" y="915099"/>
            <a:ext cx="0" cy="3273518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1A1CDB8-79DF-A243-B54D-E26D8FEAA0B4}"/>
              </a:ext>
            </a:extLst>
          </p:cNvPr>
          <p:cNvSpPr/>
          <p:nvPr/>
        </p:nvSpPr>
        <p:spPr>
          <a:xfrm>
            <a:off x="2185182" y="184077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971929-A2DF-254A-BC6F-5C80C1010FE1}"/>
              </a:ext>
            </a:extLst>
          </p:cNvPr>
          <p:cNvSpPr/>
          <p:nvPr/>
        </p:nvSpPr>
        <p:spPr>
          <a:xfrm>
            <a:off x="2188392" y="214558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9A6A35-F5F1-8643-8CB2-95A4FB85E0EC}"/>
              </a:ext>
            </a:extLst>
          </p:cNvPr>
          <p:cNvSpPr/>
          <p:nvPr/>
        </p:nvSpPr>
        <p:spPr>
          <a:xfrm>
            <a:off x="2188392" y="169810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6E1532-9843-0343-A090-1632BF3BAB91}"/>
              </a:ext>
            </a:extLst>
          </p:cNvPr>
          <p:cNvSpPr/>
          <p:nvPr/>
        </p:nvSpPr>
        <p:spPr>
          <a:xfrm>
            <a:off x="2188392" y="1448416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698335-8827-734F-B824-90C48EC4DC4A}"/>
              </a:ext>
            </a:extLst>
          </p:cNvPr>
          <p:cNvSpPr/>
          <p:nvPr/>
        </p:nvSpPr>
        <p:spPr>
          <a:xfrm>
            <a:off x="2188392" y="135762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1D61E5-3DB8-4C4D-8B64-759D327C5AB1}"/>
              </a:ext>
            </a:extLst>
          </p:cNvPr>
          <p:cNvGrpSpPr/>
          <p:nvPr/>
        </p:nvGrpSpPr>
        <p:grpSpPr>
          <a:xfrm flipV="1">
            <a:off x="2185182" y="2861410"/>
            <a:ext cx="49436" cy="834660"/>
            <a:chOff x="5549798" y="1577258"/>
            <a:chExt cx="48894" cy="81724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F88E304-D40D-B643-B9B2-8E39A6CDB2B8}"/>
                </a:ext>
              </a:extLst>
            </p:cNvPr>
            <p:cNvSpPr/>
            <p:nvPr/>
          </p:nvSpPr>
          <p:spPr>
            <a:xfrm>
              <a:off x="5549798" y="20503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F3A5B6-53B2-B54D-8BFB-F1B9462CDBB8}"/>
                </a:ext>
              </a:extLst>
            </p:cNvPr>
            <p:cNvSpPr/>
            <p:nvPr/>
          </p:nvSpPr>
          <p:spPr>
            <a:xfrm>
              <a:off x="5552973" y="234878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700304-88AE-DC4D-9CF6-B69048C3B20D}"/>
                </a:ext>
              </a:extLst>
            </p:cNvPr>
            <p:cNvSpPr/>
            <p:nvPr/>
          </p:nvSpPr>
          <p:spPr>
            <a:xfrm>
              <a:off x="5552973" y="19106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69291BC-6061-DF47-AFDB-657B036394F2}"/>
                </a:ext>
              </a:extLst>
            </p:cNvPr>
            <p:cNvSpPr/>
            <p:nvPr/>
          </p:nvSpPr>
          <p:spPr>
            <a:xfrm>
              <a:off x="5552973" y="16661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822BC4-55E4-9C4C-9BE3-D8B7508359AD}"/>
                </a:ext>
              </a:extLst>
            </p:cNvPr>
            <p:cNvSpPr/>
            <p:nvPr/>
          </p:nvSpPr>
          <p:spPr>
            <a:xfrm>
              <a:off x="5552973" y="15772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127BEF-52F5-3048-9BCB-B6925D28B025}"/>
              </a:ext>
            </a:extLst>
          </p:cNvPr>
          <p:cNvSpPr txBox="1"/>
          <p:nvPr/>
        </p:nvSpPr>
        <p:spPr>
          <a:xfrm>
            <a:off x="1894011" y="250322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1C60E-B725-DF44-A2B2-C4651E1EAD58}"/>
              </a:ext>
            </a:extLst>
          </p:cNvPr>
          <p:cNvSpPr txBox="1"/>
          <p:nvPr/>
        </p:nvSpPr>
        <p:spPr>
          <a:xfrm>
            <a:off x="2276657" y="24978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/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/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F21C2-3971-804D-A12D-345AC1367141}"/>
              </a:ext>
            </a:extLst>
          </p:cNvPr>
          <p:cNvCxnSpPr/>
          <p:nvPr/>
        </p:nvCxnSpPr>
        <p:spPr>
          <a:xfrm>
            <a:off x="9964116" y="1066938"/>
            <a:ext cx="0" cy="2923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2C5720-DBDD-C245-B337-0EF4BEA30AC9}"/>
              </a:ext>
            </a:extLst>
          </p:cNvPr>
          <p:cNvCxnSpPr>
            <a:cxnSpLocks/>
          </p:cNvCxnSpPr>
          <p:nvPr/>
        </p:nvCxnSpPr>
        <p:spPr>
          <a:xfrm flipH="1">
            <a:off x="8078096" y="2518525"/>
            <a:ext cx="3685258" cy="10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4E12295-C3A5-DE40-B1A9-4F86554B7782}"/>
              </a:ext>
            </a:extLst>
          </p:cNvPr>
          <p:cNvSpPr/>
          <p:nvPr/>
        </p:nvSpPr>
        <p:spPr>
          <a:xfrm rot="5400000">
            <a:off x="9805436" y="796982"/>
            <a:ext cx="252808" cy="3464932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B34AE36-F9A6-9F40-A17B-102046DA7D51}"/>
              </a:ext>
            </a:extLst>
          </p:cNvPr>
          <p:cNvSpPr/>
          <p:nvPr/>
        </p:nvSpPr>
        <p:spPr>
          <a:xfrm rot="5400000" flipV="1">
            <a:off x="8519432" y="2486909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FC031A0-D1A5-8648-9191-57A7355FF1CE}"/>
              </a:ext>
            </a:extLst>
          </p:cNvPr>
          <p:cNvSpPr/>
          <p:nvPr/>
        </p:nvSpPr>
        <p:spPr>
          <a:xfrm rot="5400000" flipV="1">
            <a:off x="9074235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9B8A1EE-038F-324D-A555-CDFA267C11DF}"/>
              </a:ext>
            </a:extLst>
          </p:cNvPr>
          <p:cNvSpPr/>
          <p:nvPr/>
        </p:nvSpPr>
        <p:spPr>
          <a:xfrm rot="5400000" flipV="1">
            <a:off x="8250532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E1F016-523B-E247-A05D-D3A5CBCAB5BA}"/>
              </a:ext>
            </a:extLst>
          </p:cNvPr>
          <p:cNvSpPr txBox="1"/>
          <p:nvPr/>
        </p:nvSpPr>
        <p:spPr>
          <a:xfrm>
            <a:off x="9822963" y="246122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/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/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FE2168B-8E9B-CE4A-91FE-F381E45EFCCC}"/>
              </a:ext>
            </a:extLst>
          </p:cNvPr>
          <p:cNvSpPr txBox="1"/>
          <p:nvPr/>
        </p:nvSpPr>
        <p:spPr>
          <a:xfrm>
            <a:off x="9825977" y="2229548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</a:t>
            </a:r>
            <a:endParaRPr lang="en-US" sz="11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B61AA-436C-E84E-988C-3F2288F52B51}"/>
              </a:ext>
            </a:extLst>
          </p:cNvPr>
          <p:cNvSpPr txBox="1"/>
          <p:nvPr/>
        </p:nvSpPr>
        <p:spPr>
          <a:xfrm>
            <a:off x="9789947" y="257816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-</a:t>
            </a:r>
            <a:r>
              <a:rPr lang="en-US" sz="1100" dirty="0" err="1"/>
              <a:t>i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C3474AD-DDCE-D44A-8A56-B0E80688A05B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flipH="1">
            <a:off x="6115777" y="1313095"/>
            <a:ext cx="428" cy="40774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/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/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7585E7-BB5C-894B-887B-0FD33A5BD392}"/>
              </a:ext>
            </a:extLst>
          </p:cNvPr>
          <p:cNvCxnSpPr>
            <a:stCxn id="12" idx="1"/>
          </p:cNvCxnSpPr>
          <p:nvPr/>
        </p:nvCxnSpPr>
        <p:spPr>
          <a:xfrm flipH="1">
            <a:off x="3975347" y="1020543"/>
            <a:ext cx="903280" cy="4579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978030-EAEC-E645-A093-2E694E8F79A3}"/>
              </a:ext>
            </a:extLst>
          </p:cNvPr>
          <p:cNvCxnSpPr>
            <a:cxnSpLocks/>
            <a:stCxn id="11" idx="3"/>
            <a:endCxn id="84" idx="1"/>
          </p:cNvCxnSpPr>
          <p:nvPr/>
        </p:nvCxnSpPr>
        <p:spPr>
          <a:xfrm flipV="1">
            <a:off x="7321578" y="1647813"/>
            <a:ext cx="896628" cy="4359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DDB11DC-F511-8C4E-96B5-7A01A07F0545}"/>
              </a:ext>
            </a:extLst>
          </p:cNvPr>
          <p:cNvSpPr txBox="1"/>
          <p:nvPr/>
        </p:nvSpPr>
        <p:spPr>
          <a:xfrm>
            <a:off x="1418924" y="1660889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3F9B7-CFC6-E948-B250-B97DCEAE8620}"/>
              </a:ext>
            </a:extLst>
          </p:cNvPr>
          <p:cNvSpPr txBox="1"/>
          <p:nvPr/>
        </p:nvSpPr>
        <p:spPr>
          <a:xfrm>
            <a:off x="9278948" y="1926090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ABFF341-849B-244F-99EC-463A8DD4E833}"/>
              </a:ext>
            </a:extLst>
          </p:cNvPr>
          <p:cNvSpPr/>
          <p:nvPr/>
        </p:nvSpPr>
        <p:spPr>
          <a:xfrm rot="16200000" flipH="1" flipV="1">
            <a:off x="11275307" y="2470424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ADD377-3AD7-A440-8649-1A340BDC462A}"/>
              </a:ext>
            </a:extLst>
          </p:cNvPr>
          <p:cNvSpPr/>
          <p:nvPr/>
        </p:nvSpPr>
        <p:spPr>
          <a:xfrm rot="16200000" flipH="1" flipV="1">
            <a:off x="10759834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036BD4-EE63-7F4C-B3A5-2927BC3C40FA}"/>
              </a:ext>
            </a:extLst>
          </p:cNvPr>
          <p:cNvSpPr/>
          <p:nvPr/>
        </p:nvSpPr>
        <p:spPr>
          <a:xfrm rot="16200000" flipH="1" flipV="1">
            <a:off x="11544207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A51AA0-D7F3-D845-BB82-8B22EB59685C}"/>
              </a:ext>
            </a:extLst>
          </p:cNvPr>
          <p:cNvSpPr txBox="1"/>
          <p:nvPr/>
        </p:nvSpPr>
        <p:spPr>
          <a:xfrm>
            <a:off x="9911028" y="2716186"/>
            <a:ext cx="205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non-trivial zeros now on real </a:t>
            </a:r>
          </a:p>
          <a:p>
            <a:pPr algn="ctr"/>
            <a:r>
              <a:rPr lang="en-US" sz="1200" i="1" dirty="0"/>
              <a:t>line, but stretched by factor 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9B28-2CD1-D645-96A6-E3165DA36BA2}"/>
              </a:ext>
            </a:extLst>
          </p:cNvPr>
          <p:cNvSpPr txBox="1"/>
          <p:nvPr/>
        </p:nvSpPr>
        <p:spPr>
          <a:xfrm>
            <a:off x="5725369" y="2663104"/>
            <a:ext cx="800476" cy="461665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</a:t>
            </a:r>
          </a:p>
          <a:p>
            <a:pPr algn="ctr"/>
            <a:r>
              <a:rPr lang="en-US" sz="12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/>
              <p:nvPr/>
            </p:nvSpPr>
            <p:spPr>
              <a:xfrm>
                <a:off x="9458295" y="4106025"/>
                <a:ext cx="2426429" cy="258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There exists a unique 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1200" i="1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 – Newman constant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, for which it is true that all zeros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t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are real: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1950 → de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: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2008 →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Kee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/Kim/Lee  : 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2018 → Rodgers/Tao   :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⟹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RH</a:t>
                </a:r>
              </a:p>
              <a:p>
                <a:endParaRPr lang="en-US" sz="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ea typeface="Calibri" panose="020F0502020204030204" pitchFamily="34" charset="0"/>
                    <a:cs typeface="Verdana" panose="020B0604030504040204" pitchFamily="34" charset="0"/>
                  </a:rPr>
                  <a:t>Could the DBN-upper bound be reduced further?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295" y="4106025"/>
                <a:ext cx="2426429" cy="25853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F3E6AFD-8280-4F4B-A32F-ED093713F979}"/>
              </a:ext>
            </a:extLst>
          </p:cNvPr>
          <p:cNvCxnSpPr>
            <a:cxnSpLocks/>
            <a:stCxn id="16" idx="3"/>
            <a:endCxn id="64" idx="1"/>
          </p:cNvCxnSpPr>
          <p:nvPr/>
        </p:nvCxnSpPr>
        <p:spPr>
          <a:xfrm flipV="1">
            <a:off x="7748534" y="5398687"/>
            <a:ext cx="1709761" cy="83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9FC5EF9E-B0B4-8747-AC04-BDAD340E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" y="5753190"/>
            <a:ext cx="759826" cy="7598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03BEF6-1AC8-C640-8BE9-E19504F9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5" y="1495529"/>
            <a:ext cx="759826" cy="759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12429-D728-1F4A-8C84-20F2C5FA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2" y="5007021"/>
            <a:ext cx="3366114" cy="563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C8784-CC25-CB42-AECE-D8549A18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8" y="4510352"/>
            <a:ext cx="2469559" cy="505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A6CCA1-3721-5348-B3C8-D915E532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00" y="877653"/>
            <a:ext cx="4401412" cy="43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FF3FC-1DE4-BC40-9E15-E3BB77791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2361060"/>
            <a:ext cx="6047900" cy="477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5AC25-9068-E74B-B572-CCC70B357C1F}"/>
              </a:ext>
            </a:extLst>
          </p:cNvPr>
          <p:cNvSpPr txBox="1"/>
          <p:nvPr/>
        </p:nvSpPr>
        <p:spPr>
          <a:xfrm>
            <a:off x="12346279" y="638935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</a:t>
            </a:r>
            <a:r>
              <a:rPr lang="en-US" dirty="0" err="1"/>
              <a:t>Ht</a:t>
            </a:r>
            <a:r>
              <a:rPr lang="en-US" dirty="0"/>
              <a:t> ne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EBCC0B-D768-EA42-9405-5C62D3BCA097}"/>
              </a:ext>
            </a:extLst>
          </p:cNvPr>
          <p:cNvGrpSpPr/>
          <p:nvPr/>
        </p:nvGrpSpPr>
        <p:grpSpPr>
          <a:xfrm>
            <a:off x="7444271" y="603374"/>
            <a:ext cx="3963997" cy="1492812"/>
            <a:chOff x="5691671" y="451223"/>
            <a:chExt cx="3963997" cy="149281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684A10-C81C-4847-BB07-187EE3C7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676" y="1488323"/>
              <a:ext cx="3892857" cy="4557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AFBAE4-289B-3243-B412-E8910102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1671" y="451223"/>
              <a:ext cx="3963997" cy="1085476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B08B99E-4EA1-1549-9779-6B8B458EC52B}"/>
              </a:ext>
            </a:extLst>
          </p:cNvPr>
          <p:cNvSpPr/>
          <p:nvPr/>
        </p:nvSpPr>
        <p:spPr>
          <a:xfrm>
            <a:off x="7468276" y="677931"/>
            <a:ext cx="3939992" cy="1418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3BCC23E-1DA3-7D41-A5A6-0A84AD335D67}"/>
              </a:ext>
            </a:extLst>
          </p:cNvPr>
          <p:cNvGrpSpPr/>
          <p:nvPr/>
        </p:nvGrpSpPr>
        <p:grpSpPr>
          <a:xfrm>
            <a:off x="846518" y="716434"/>
            <a:ext cx="3091077" cy="1418256"/>
            <a:chOff x="1678836" y="525780"/>
            <a:chExt cx="3091077" cy="14182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97A74B-3494-8747-AE20-AE7E8811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6205" y="526118"/>
              <a:ext cx="2870910" cy="98731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4C718-5D53-AE45-8F27-3769D719E5BE}"/>
                </a:ext>
              </a:extLst>
            </p:cNvPr>
            <p:cNvSpPr txBox="1"/>
            <p:nvPr/>
          </p:nvSpPr>
          <p:spPr>
            <a:xfrm>
              <a:off x="1694076" y="1572271"/>
              <a:ext cx="2943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Optionally: a more effective C-term is available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A0A62B-5002-9E4F-A637-D9E636E75BFB}"/>
                </a:ext>
              </a:extLst>
            </p:cNvPr>
            <p:cNvSpPr/>
            <p:nvPr/>
          </p:nvSpPr>
          <p:spPr>
            <a:xfrm>
              <a:off x="1678836" y="525780"/>
              <a:ext cx="3091077" cy="1418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Left Brace 34">
            <a:extLst>
              <a:ext uri="{FF2B5EF4-FFF2-40B4-BE49-F238E27FC236}">
                <a16:creationId xmlns:a16="http://schemas.microsoft.com/office/drawing/2014/main" id="{4B72C11D-A4C3-AE4F-8E2E-72504FF55927}"/>
              </a:ext>
            </a:extLst>
          </p:cNvPr>
          <p:cNvSpPr/>
          <p:nvPr/>
        </p:nvSpPr>
        <p:spPr>
          <a:xfrm rot="5400000">
            <a:off x="4472710" y="1543656"/>
            <a:ext cx="100043" cy="1550268"/>
          </a:xfrm>
          <a:prstGeom prst="leftBrace">
            <a:avLst>
              <a:gd name="adj1" fmla="val 8333"/>
              <a:gd name="adj2" fmla="val 504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6E743BA-D507-9740-A301-8C848AD5640E}"/>
              </a:ext>
            </a:extLst>
          </p:cNvPr>
          <p:cNvSpPr/>
          <p:nvPr/>
        </p:nvSpPr>
        <p:spPr>
          <a:xfrm rot="5400000">
            <a:off x="6974423" y="757892"/>
            <a:ext cx="105450" cy="3119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B2B6677-588D-4043-B884-3910E00B707A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7028672" y="1387059"/>
            <a:ext cx="439604" cy="877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CB204B0-57AE-9941-9C5A-93E1643EDC84}"/>
              </a:ext>
            </a:extLst>
          </p:cNvPr>
          <p:cNvSpPr/>
          <p:nvPr/>
        </p:nvSpPr>
        <p:spPr>
          <a:xfrm>
            <a:off x="7379208" y="4526901"/>
            <a:ext cx="4595816" cy="114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372E0-5BE7-374B-AD4A-C6DDA5738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162" y="5816153"/>
            <a:ext cx="1264187" cy="434989"/>
          </a:xfrm>
          <a:prstGeom prst="rect">
            <a:avLst/>
          </a:prstGeom>
        </p:spPr>
      </p:pic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8CFADF4-188A-E44B-9C9E-7C13B95A7736}"/>
              </a:ext>
            </a:extLst>
          </p:cNvPr>
          <p:cNvCxnSpPr>
            <a:cxnSpLocks/>
            <a:stCxn id="10" idx="3"/>
            <a:endCxn id="67" idx="2"/>
          </p:cNvCxnSpPr>
          <p:nvPr/>
        </p:nvCxnSpPr>
        <p:spPr>
          <a:xfrm flipV="1">
            <a:off x="2029349" y="5632525"/>
            <a:ext cx="190104" cy="401123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657AC43-402E-C143-BA84-C17D7E168F71}"/>
              </a:ext>
            </a:extLst>
          </p:cNvPr>
          <p:cNvSpPr txBox="1"/>
          <p:nvPr/>
        </p:nvSpPr>
        <p:spPr>
          <a:xfrm>
            <a:off x="625543" y="6214648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Choice of ‘Euler mollifiers’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71E339-BD0D-0A4C-B0A5-EBE5F4C47316}"/>
              </a:ext>
            </a:extLst>
          </p:cNvPr>
          <p:cNvSpPr/>
          <p:nvPr/>
        </p:nvSpPr>
        <p:spPr>
          <a:xfrm>
            <a:off x="223522" y="4526900"/>
            <a:ext cx="3991862" cy="1105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88376750-B084-A643-834A-671CD85E2C87}"/>
              </a:ext>
            </a:extLst>
          </p:cNvPr>
          <p:cNvCxnSpPr>
            <a:cxnSpLocks/>
          </p:cNvCxnSpPr>
          <p:nvPr/>
        </p:nvCxnSpPr>
        <p:spPr>
          <a:xfrm flipV="1">
            <a:off x="4215384" y="4012279"/>
            <a:ext cx="1082482" cy="10948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CA9FA90A-9BCC-7549-93D6-66B06D473BA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937595" y="1425562"/>
            <a:ext cx="577913" cy="8432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C27AA7-5745-B247-A8B6-E7EC6283682F}"/>
              </a:ext>
            </a:extLst>
          </p:cNvPr>
          <p:cNvSpPr txBox="1"/>
          <p:nvPr/>
        </p:nvSpPr>
        <p:spPr>
          <a:xfrm>
            <a:off x="10617275" y="435307"/>
            <a:ext cx="888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Error terms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F849E8-47A1-954F-B3D6-0E5484464DB5}"/>
              </a:ext>
            </a:extLst>
          </p:cNvPr>
          <p:cNvSpPr txBox="1"/>
          <p:nvPr/>
        </p:nvSpPr>
        <p:spPr>
          <a:xfrm>
            <a:off x="10732411" y="4283284"/>
            <a:ext cx="138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Error upper bounds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45B518-71A8-F142-96EB-949D6870AC4F}"/>
              </a:ext>
            </a:extLst>
          </p:cNvPr>
          <p:cNvCxnSpPr>
            <a:cxnSpLocks/>
            <a:stCxn id="129" idx="2"/>
            <a:endCxn id="116" idx="0"/>
          </p:cNvCxnSpPr>
          <p:nvPr/>
        </p:nvCxnSpPr>
        <p:spPr>
          <a:xfrm flipH="1">
            <a:off x="5765930" y="2739775"/>
            <a:ext cx="8506" cy="5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1D8848B-0C5D-8E4D-A772-E8C8D42736CB}"/>
              </a:ext>
            </a:extLst>
          </p:cNvPr>
          <p:cNvSpPr/>
          <p:nvPr/>
        </p:nvSpPr>
        <p:spPr>
          <a:xfrm>
            <a:off x="3461587" y="5987928"/>
            <a:ext cx="4589457" cy="442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/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Lower bound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Upper bound </a:t>
                </a:r>
                <a:r>
                  <a:rPr lang="en-US" sz="1600" dirty="0"/>
                  <a:t>then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blipFill>
                <a:blip r:embed="rId11"/>
                <a:stretch>
                  <a:fillRect l="-70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>
            <a:extLst>
              <a:ext uri="{FF2B5EF4-FFF2-40B4-BE49-F238E27FC236}">
                <a16:creationId xmlns:a16="http://schemas.microsoft.com/office/drawing/2014/main" id="{A6C435F1-6A40-554F-9868-4786D20D03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0737" y="6104066"/>
            <a:ext cx="1319723" cy="20656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6329C-22FC-2949-AB6B-2226800F2042}"/>
              </a:ext>
            </a:extLst>
          </p:cNvPr>
          <p:cNvCxnSpPr>
            <a:cxnSpLocks/>
            <a:stCxn id="116" idx="2"/>
            <a:endCxn id="111" idx="0"/>
          </p:cNvCxnSpPr>
          <p:nvPr/>
        </p:nvCxnSpPr>
        <p:spPr>
          <a:xfrm flipH="1">
            <a:off x="5756316" y="4198806"/>
            <a:ext cx="9614" cy="178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3773A7-F52E-8544-93A5-291092E2AB7A}"/>
              </a:ext>
            </a:extLst>
          </p:cNvPr>
          <p:cNvGrpSpPr/>
          <p:nvPr/>
        </p:nvGrpSpPr>
        <p:grpSpPr>
          <a:xfrm>
            <a:off x="3470476" y="3332915"/>
            <a:ext cx="4687574" cy="700920"/>
            <a:chOff x="3063709" y="3471634"/>
            <a:chExt cx="5239541" cy="7883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0022E6-D882-F346-BDF9-B2E2181A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3709" y="3471634"/>
              <a:ext cx="5239541" cy="78835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DB8A0E-B874-FB4D-923E-4FC5B1737F45}"/>
                </a:ext>
              </a:extLst>
            </p:cNvPr>
            <p:cNvCxnSpPr>
              <a:cxnSpLocks/>
            </p:cNvCxnSpPr>
            <p:nvPr/>
          </p:nvCxnSpPr>
          <p:spPr>
            <a:xfrm>
              <a:off x="4251960" y="4259549"/>
              <a:ext cx="2049780" cy="1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CD24F3-5672-DC47-9656-5DA4E67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6507480" y="3673322"/>
              <a:ext cx="1641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F2392B-5939-BD4C-9495-3286437EDBAA}"/>
              </a:ext>
            </a:extLst>
          </p:cNvPr>
          <p:cNvSpPr/>
          <p:nvPr/>
        </p:nvSpPr>
        <p:spPr>
          <a:xfrm>
            <a:off x="3398520" y="3295320"/>
            <a:ext cx="4734820" cy="903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0A6A81E7-1D34-4442-967F-CCC3A53D11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29318" y="3206534"/>
            <a:ext cx="1014664" cy="162606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B35B3C-8610-7F4E-94FF-B5CCC5ECDC81}"/>
              </a:ext>
            </a:extLst>
          </p:cNvPr>
          <p:cNvSpPr/>
          <p:nvPr/>
        </p:nvSpPr>
        <p:spPr>
          <a:xfrm>
            <a:off x="2788920" y="2423716"/>
            <a:ext cx="5971032" cy="316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59211DC-5130-6747-BBBE-55F8E343B527}"/>
              </a:ext>
            </a:extLst>
          </p:cNvPr>
          <p:cNvSpPr txBox="1"/>
          <p:nvPr/>
        </p:nvSpPr>
        <p:spPr>
          <a:xfrm>
            <a:off x="5488739" y="5006532"/>
            <a:ext cx="54694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Hence,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3D148DB-E70C-A447-B10D-6547B7715CD1}"/>
              </a:ext>
            </a:extLst>
          </p:cNvPr>
          <p:cNvSpPr txBox="1"/>
          <p:nvPr/>
        </p:nvSpPr>
        <p:spPr>
          <a:xfrm>
            <a:off x="777128" y="473232"/>
            <a:ext cx="1085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Main estimate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0D019B-F33F-9D48-BBDE-937C544F37E3}"/>
              </a:ext>
            </a:extLst>
          </p:cNvPr>
          <p:cNvSpPr txBox="1"/>
          <p:nvPr/>
        </p:nvSpPr>
        <p:spPr>
          <a:xfrm>
            <a:off x="130200" y="4258066"/>
            <a:ext cx="189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Main estimate lower bound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9B56BE-BA72-1F4A-84DD-63C29CD7FAA1}"/>
              </a:ext>
            </a:extLst>
          </p:cNvPr>
          <p:cNvSpPr txBox="1"/>
          <p:nvPr/>
        </p:nvSpPr>
        <p:spPr>
          <a:xfrm>
            <a:off x="3165112" y="-16741"/>
            <a:ext cx="572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Estimating and effectively bounding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5F77AD5-E20A-1945-B9D0-DA41472E10DC}"/>
              </a:ext>
            </a:extLst>
          </p:cNvPr>
          <p:cNvSpPr txBox="1"/>
          <p:nvPr/>
        </p:nvSpPr>
        <p:spPr>
          <a:xfrm>
            <a:off x="5303451" y="753238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Designed for: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5060E-39A6-844A-B9AF-1858F7959CE5}"/>
              </a:ext>
            </a:extLst>
          </p:cNvPr>
          <p:cNvSpPr txBox="1"/>
          <p:nvPr/>
        </p:nvSpPr>
        <p:spPr>
          <a:xfrm>
            <a:off x="4704365" y="2872652"/>
            <a:ext cx="2194832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Normalize by B</a:t>
            </a:r>
            <a:r>
              <a:rPr lang="en-US" sz="1000" baseline="-25000" dirty="0"/>
              <a:t>0</a:t>
            </a:r>
            <a:r>
              <a:rPr lang="en-US" sz="1000" dirty="0"/>
              <a:t> and bound effectively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B58D07-8690-294C-B44D-D93F9242B01D}"/>
              </a:ext>
            </a:extLst>
          </p:cNvPr>
          <p:cNvCxnSpPr/>
          <p:nvPr/>
        </p:nvCxnSpPr>
        <p:spPr>
          <a:xfrm>
            <a:off x="0" y="425210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A96584-D0B7-C744-B363-D680462AD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8276" y="4585804"/>
            <a:ext cx="4437373" cy="10394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C78D740-3AC4-1248-8FC3-FA5C2E9B471B}"/>
              </a:ext>
            </a:extLst>
          </p:cNvPr>
          <p:cNvSpPr txBox="1"/>
          <p:nvPr/>
        </p:nvSpPr>
        <p:spPr>
          <a:xfrm>
            <a:off x="194114" y="463220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(triangle)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B2D480-4D35-B14D-918E-07A08A127A94}"/>
              </a:ext>
            </a:extLst>
          </p:cNvPr>
          <p:cNvSpPr txBox="1"/>
          <p:nvPr/>
        </p:nvSpPr>
        <p:spPr>
          <a:xfrm>
            <a:off x="196336" y="5146535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(lemma)</a:t>
            </a:r>
          </a:p>
        </p:txBody>
      </p:sp>
    </p:spTree>
    <p:extLst>
      <p:ext uri="{BB962C8B-B14F-4D97-AF65-F5344CB8AC3E}">
        <p14:creationId xmlns:p14="http://schemas.microsoft.com/office/powerpoint/2010/main" val="112393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B2AC79-F073-AE49-9BF6-A72FAA5D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76" y="1982568"/>
            <a:ext cx="4939686" cy="3975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6EEE1-0C8E-224D-BE4D-E588BF53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82" y="2032290"/>
            <a:ext cx="4520773" cy="3964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688810" y="-9782"/>
            <a:ext cx="839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 trajectories of real and complex zeros of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A7370-2994-5242-B3E2-3A6F5FA1473E}"/>
              </a:ext>
            </a:extLst>
          </p:cNvPr>
          <p:cNvSpPr txBox="1"/>
          <p:nvPr/>
        </p:nvSpPr>
        <p:spPr>
          <a:xfrm>
            <a:off x="2654258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C37EC-54CC-1E40-9B9E-13380423138E}"/>
              </a:ext>
            </a:extLst>
          </p:cNvPr>
          <p:cNvSpPr txBox="1"/>
          <p:nvPr/>
        </p:nvSpPr>
        <p:spPr>
          <a:xfrm>
            <a:off x="4683562" y="365658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12F8A-FE69-D042-AE02-6D999D87EDA9}"/>
              </a:ext>
            </a:extLst>
          </p:cNvPr>
          <p:cNvSpPr txBox="1"/>
          <p:nvPr/>
        </p:nvSpPr>
        <p:spPr>
          <a:xfrm>
            <a:off x="5147624" y="518974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CC6E88-5842-BE4D-850F-892F2830A59D}"/>
              </a:ext>
            </a:extLst>
          </p:cNvPr>
          <p:cNvCxnSpPr>
            <a:cxnSpLocks/>
          </p:cNvCxnSpPr>
          <p:nvPr/>
        </p:nvCxnSpPr>
        <p:spPr>
          <a:xfrm flipV="1">
            <a:off x="1199720" y="3414177"/>
            <a:ext cx="3082163" cy="15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71B821-93B7-674F-8887-4080E9F4DD1C}"/>
              </a:ext>
            </a:extLst>
          </p:cNvPr>
          <p:cNvSpPr txBox="1"/>
          <p:nvPr/>
        </p:nvSpPr>
        <p:spPr>
          <a:xfrm>
            <a:off x="4259023" y="32602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88D52B-8B5F-2448-8E29-ACD1067BCBBE}"/>
              </a:ext>
            </a:extLst>
          </p:cNvPr>
          <p:cNvCxnSpPr>
            <a:cxnSpLocks/>
          </p:cNvCxnSpPr>
          <p:nvPr/>
        </p:nvCxnSpPr>
        <p:spPr>
          <a:xfrm flipV="1">
            <a:off x="4814367" y="341523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D56C72-1E90-FD47-91F8-AF4E624208EA}"/>
              </a:ext>
            </a:extLst>
          </p:cNvPr>
          <p:cNvCxnSpPr>
            <a:cxnSpLocks/>
          </p:cNvCxnSpPr>
          <p:nvPr/>
        </p:nvCxnSpPr>
        <p:spPr>
          <a:xfrm flipH="1">
            <a:off x="4810360" y="3980199"/>
            <a:ext cx="4007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6A2C57-1A64-E84B-B37C-28635387583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31898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905D23-5E1B-414B-A984-88CB792062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276502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A7DD99-7BF3-0745-B6B3-2D1A10FD659F}"/>
              </a:ext>
            </a:extLst>
          </p:cNvPr>
          <p:cNvCxnSpPr>
            <a:cxnSpLocks/>
          </p:cNvCxnSpPr>
          <p:nvPr/>
        </p:nvCxnSpPr>
        <p:spPr>
          <a:xfrm>
            <a:off x="5318690" y="5460021"/>
            <a:ext cx="133036" cy="15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1B3ED-99BF-FE46-ACAF-FE7A561D4B5A}"/>
              </a:ext>
            </a:extLst>
          </p:cNvPr>
          <p:cNvCxnSpPr>
            <a:cxnSpLocks/>
          </p:cNvCxnSpPr>
          <p:nvPr/>
        </p:nvCxnSpPr>
        <p:spPr>
          <a:xfrm>
            <a:off x="5090160" y="5131313"/>
            <a:ext cx="121920" cy="1493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71C07F-4B5F-7D4D-8309-A2BC39896D50}"/>
              </a:ext>
            </a:extLst>
          </p:cNvPr>
          <p:cNvSpPr txBox="1"/>
          <p:nvPr/>
        </p:nvSpPr>
        <p:spPr>
          <a:xfrm>
            <a:off x="3966677" y="6277989"/>
            <a:ext cx="2217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complex zero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D33F41-7F2B-0143-90CD-09874F498648}"/>
              </a:ext>
            </a:extLst>
          </p:cNvPr>
          <p:cNvCxnSpPr/>
          <p:nvPr/>
        </p:nvCxnSpPr>
        <p:spPr>
          <a:xfrm>
            <a:off x="3544675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FC4393-9F58-8C41-9012-97FE54BC4436}"/>
              </a:ext>
            </a:extLst>
          </p:cNvPr>
          <p:cNvSpPr txBox="1"/>
          <p:nvPr/>
        </p:nvSpPr>
        <p:spPr>
          <a:xfrm>
            <a:off x="6825701" y="6277989"/>
            <a:ext cx="1882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real zero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E85BA8-B8D5-0643-8F64-91ADC611E011}"/>
              </a:ext>
            </a:extLst>
          </p:cNvPr>
          <p:cNvCxnSpPr/>
          <p:nvPr/>
        </p:nvCxnSpPr>
        <p:spPr>
          <a:xfrm>
            <a:off x="6403699" y="6450320"/>
            <a:ext cx="43328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6EB4CF-0A39-D04D-900E-C7B438483A5D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9357388" y="1679249"/>
            <a:ext cx="1066683" cy="62236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379451-C69D-5841-B7FD-73BF125CFF2F}"/>
              </a:ext>
            </a:extLst>
          </p:cNvPr>
          <p:cNvSpPr txBox="1"/>
          <p:nvPr/>
        </p:nvSpPr>
        <p:spPr>
          <a:xfrm>
            <a:off x="5642776" y="675861"/>
            <a:ext cx="240411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Zeroes get denser as one moves away from the origin, so there are more zeros to the right of </a:t>
            </a:r>
            <a:r>
              <a:rPr lang="en-US" sz="1200" dirty="0" err="1">
                <a:ea typeface="Calibri" panose="020F0502020204030204" pitchFamily="34" charset="0"/>
                <a:cs typeface="Verdana" panose="020B0604030504040204" pitchFamily="34" charset="0"/>
              </a:rPr>
              <a:t>x</a:t>
            </a:r>
            <a:r>
              <a:rPr lang="en-US" sz="1200" baseline="-25000" dirty="0" err="1">
                <a:ea typeface="Calibri" panose="020F0502020204030204" pitchFamily="34" charset="0"/>
                <a:cs typeface="Verdana" panose="020B0604030504040204" pitchFamily="34" charset="0"/>
              </a:rPr>
              <a:t>n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then to the left, hence their trajectories typically “lean” leftwards.</a:t>
            </a:r>
            <a:endParaRPr lang="en-US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B20D21-A0DA-304E-95BF-A35758EF904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844833" y="1691524"/>
            <a:ext cx="1230969" cy="1192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642ADB-6D25-4B46-B5FE-5F6B4651B880}"/>
              </a:ext>
            </a:extLst>
          </p:cNvPr>
          <p:cNvGrpSpPr/>
          <p:nvPr/>
        </p:nvGrpSpPr>
        <p:grpSpPr>
          <a:xfrm>
            <a:off x="9285820" y="678975"/>
            <a:ext cx="2276502" cy="1000274"/>
            <a:chOff x="407215" y="1100883"/>
            <a:chExt cx="2276502" cy="10002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E7A3D2-C060-1841-9EC0-A6A9784F2DA9}"/>
                </a:ext>
              </a:extLst>
            </p:cNvPr>
            <p:cNvSpPr txBox="1"/>
            <p:nvPr/>
          </p:nvSpPr>
          <p:spPr>
            <a:xfrm>
              <a:off x="407215" y="1100883"/>
              <a:ext cx="2276502" cy="10002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Once a zero becomes real, it stays real forever and ends up roughly equally spaced with:</a:t>
              </a:r>
            </a:p>
            <a:p>
              <a:endParaRPr lang="en-US" sz="1200" dirty="0"/>
            </a:p>
            <a:p>
              <a:endParaRPr lang="en-US" sz="105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3A2E34-50A8-F243-9D58-6A99B8CDF97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83" y="1716078"/>
              <a:ext cx="2136029" cy="340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4CC31E-D0D5-114E-9055-5A06E9CBC6B9}"/>
              </a:ext>
            </a:extLst>
          </p:cNvPr>
          <p:cNvSpPr txBox="1"/>
          <p:nvPr/>
        </p:nvSpPr>
        <p:spPr>
          <a:xfrm>
            <a:off x="816673" y="634066"/>
            <a:ext cx="3884867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The complex parts of zeros attract each other and the real parts repel each other. From isolating the imaginary “force”, it can be derived that all complex</a:t>
            </a:r>
            <a:r>
              <a:rPr lang="en-US" sz="1200" dirty="0"/>
              <a:t> zeroes will be forced into the real axis in a finite time leading to the bound: 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</a:t>
            </a:r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200" dirty="0">
              <a:ea typeface="Calibri" panose="020F0502020204030204" pitchFamily="34" charset="0"/>
              <a:cs typeface="Verdana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BA7B57B-1CE7-D048-BEF9-657E01A95E7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58" y="1471781"/>
            <a:ext cx="1214750" cy="308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2F400D-6196-4947-A8A4-ABA1B7063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598233" y="1780208"/>
            <a:ext cx="42163" cy="13818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E50CAD6-846A-7741-834D-87DF9BC06694}"/>
              </a:ext>
            </a:extLst>
          </p:cNvPr>
          <p:cNvSpPr txBox="1"/>
          <p:nvPr/>
        </p:nvSpPr>
        <p:spPr>
          <a:xfrm>
            <a:off x="9021593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D232B-A3E7-204E-AEA7-CCABE0C1A371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9299233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B59F3C-335B-4B4B-96BB-9B9D21432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8643837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AA1092-C1CC-0946-B0B9-EB1291581A22}"/>
              </a:ext>
            </a:extLst>
          </p:cNvPr>
          <p:cNvSpPr txBox="1"/>
          <p:nvPr/>
        </p:nvSpPr>
        <p:spPr>
          <a:xfrm>
            <a:off x="10595887" y="4931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8CEFAAE-7101-6340-93AA-88851FB32EA6}"/>
              </a:ext>
            </a:extLst>
          </p:cNvPr>
          <p:cNvCxnSpPr>
            <a:cxnSpLocks/>
          </p:cNvCxnSpPr>
          <p:nvPr/>
        </p:nvCxnSpPr>
        <p:spPr>
          <a:xfrm>
            <a:off x="10814088" y="5183361"/>
            <a:ext cx="313167" cy="13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9BA1BF-2F4C-EA44-B30E-E666ABBE60CF}"/>
              </a:ext>
            </a:extLst>
          </p:cNvPr>
          <p:cNvCxnSpPr>
            <a:cxnSpLocks/>
          </p:cNvCxnSpPr>
          <p:nvPr/>
        </p:nvCxnSpPr>
        <p:spPr>
          <a:xfrm>
            <a:off x="10238773" y="4931943"/>
            <a:ext cx="365008" cy="1474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5FFC13-642D-3B41-AE2B-3567EA488D15}"/>
              </a:ext>
            </a:extLst>
          </p:cNvPr>
          <p:cNvSpPr txBox="1"/>
          <p:nvPr/>
        </p:nvSpPr>
        <p:spPr>
          <a:xfrm>
            <a:off x="6185527" y="363372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9482E7-8A9C-074F-8855-7B53EF584F92}"/>
              </a:ext>
            </a:extLst>
          </p:cNvPr>
          <p:cNvCxnSpPr>
            <a:cxnSpLocks/>
          </p:cNvCxnSpPr>
          <p:nvPr/>
        </p:nvCxnSpPr>
        <p:spPr>
          <a:xfrm flipV="1">
            <a:off x="6316332" y="339237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B4CC6EE-59A3-0341-B3AA-AE3CDC6A9866}"/>
              </a:ext>
            </a:extLst>
          </p:cNvPr>
          <p:cNvCxnSpPr>
            <a:cxnSpLocks/>
          </p:cNvCxnSpPr>
          <p:nvPr/>
        </p:nvCxnSpPr>
        <p:spPr>
          <a:xfrm>
            <a:off x="6316332" y="3957339"/>
            <a:ext cx="0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8F2D410-8DEB-BE40-9F36-F584BD01BF06}"/>
              </a:ext>
            </a:extLst>
          </p:cNvPr>
          <p:cNvCxnSpPr>
            <a:cxnSpLocks/>
          </p:cNvCxnSpPr>
          <p:nvPr/>
        </p:nvCxnSpPr>
        <p:spPr>
          <a:xfrm>
            <a:off x="6609439" y="3313249"/>
            <a:ext cx="797201" cy="62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25951B-91CA-3E47-9F7B-14D8B03C46A2}"/>
              </a:ext>
            </a:extLst>
          </p:cNvPr>
          <p:cNvSpPr txBox="1"/>
          <p:nvPr/>
        </p:nvSpPr>
        <p:spPr>
          <a:xfrm>
            <a:off x="6719390" y="31746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DBFA48-AC0F-894D-8629-79E2A768B3D3}"/>
              </a:ext>
            </a:extLst>
          </p:cNvPr>
          <p:cNvSpPr txBox="1"/>
          <p:nvPr/>
        </p:nvSpPr>
        <p:spPr>
          <a:xfrm>
            <a:off x="2046593" y="3382462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31D957-7491-814D-85CF-95AC08FB8FCE}"/>
              </a:ext>
            </a:extLst>
          </p:cNvPr>
          <p:cNvSpPr txBox="1"/>
          <p:nvPr/>
        </p:nvSpPr>
        <p:spPr>
          <a:xfrm>
            <a:off x="3234165" y="337484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868463-3C55-A04D-BEB0-65CA5BE73404}"/>
              </a:ext>
            </a:extLst>
          </p:cNvPr>
          <p:cNvSpPr txBox="1"/>
          <p:nvPr/>
        </p:nvSpPr>
        <p:spPr>
          <a:xfrm>
            <a:off x="2698097" y="2935144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4415F6-50C3-ED47-B156-C7E9564E72A1}"/>
              </a:ext>
            </a:extLst>
          </p:cNvPr>
          <p:cNvCxnSpPr>
            <a:cxnSpLocks/>
          </p:cNvCxnSpPr>
          <p:nvPr/>
        </p:nvCxnSpPr>
        <p:spPr>
          <a:xfrm flipV="1">
            <a:off x="7008039" y="5389506"/>
            <a:ext cx="2992183" cy="605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9DF3D2B8-596E-914D-8757-65FD2A1F3355}"/>
              </a:ext>
            </a:extLst>
          </p:cNvPr>
          <p:cNvSpPr/>
          <p:nvPr/>
        </p:nvSpPr>
        <p:spPr>
          <a:xfrm flipH="1">
            <a:off x="11285219" y="2301618"/>
            <a:ext cx="60236" cy="8604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9A856BB7-AA1C-084A-80C3-7E280260E442}"/>
              </a:ext>
            </a:extLst>
          </p:cNvPr>
          <p:cNvSpPr/>
          <p:nvPr/>
        </p:nvSpPr>
        <p:spPr>
          <a:xfrm flipH="1">
            <a:off x="11281712" y="3512254"/>
            <a:ext cx="63743" cy="18104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6D7A4049-484D-744B-A03C-1E5B4F63E44C}"/>
              </a:ext>
            </a:extLst>
          </p:cNvPr>
          <p:cNvSpPr/>
          <p:nvPr/>
        </p:nvSpPr>
        <p:spPr>
          <a:xfrm flipH="1">
            <a:off x="11285219" y="3223260"/>
            <a:ext cx="55798" cy="2360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72003-9D4D-DC4E-A957-3AFA14895C1C}"/>
              </a:ext>
            </a:extLst>
          </p:cNvPr>
          <p:cNvSpPr txBox="1"/>
          <p:nvPr/>
        </p:nvSpPr>
        <p:spPr>
          <a:xfrm>
            <a:off x="11441905" y="254719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“solid”</a:t>
            </a:r>
          </a:p>
          <a:p>
            <a:pPr algn="ctr"/>
            <a:r>
              <a:rPr lang="en-US" sz="900" dirty="0"/>
              <a:t>state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6BCEEA-D8DA-4044-8B25-88D8B18D27D0}"/>
              </a:ext>
            </a:extLst>
          </p:cNvPr>
          <p:cNvSpPr txBox="1"/>
          <p:nvPr/>
        </p:nvSpPr>
        <p:spPr>
          <a:xfrm>
            <a:off x="11420265" y="31648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“liquid”</a:t>
            </a:r>
          </a:p>
          <a:p>
            <a:pPr algn="ctr"/>
            <a:r>
              <a:rPr lang="en-US" sz="900" dirty="0"/>
              <a:t>state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0172D6-5DAB-6941-B74D-410CE57FEDF1}"/>
              </a:ext>
            </a:extLst>
          </p:cNvPr>
          <p:cNvSpPr txBox="1"/>
          <p:nvPr/>
        </p:nvSpPr>
        <p:spPr>
          <a:xfrm>
            <a:off x="11370979" y="42099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“gaseous”</a:t>
            </a:r>
          </a:p>
          <a:p>
            <a:pPr algn="ctr"/>
            <a:r>
              <a:rPr lang="en-US" sz="9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33203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/>
              <p:nvPr/>
            </p:nvSpPr>
            <p:spPr>
              <a:xfrm>
                <a:off x="998220" y="-9023"/>
                <a:ext cx="10273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 – Newman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: introducing a ‘canopy’ the complex zeroes can’t cross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" y="-9023"/>
                <a:ext cx="10273284" cy="461665"/>
              </a:xfrm>
              <a:prstGeom prst="rect">
                <a:avLst/>
              </a:prstGeom>
              <a:blipFill>
                <a:blip r:embed="rId2"/>
                <a:stretch>
                  <a:fillRect l="-864" t="-5405" r="-37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E9A0C7-F87D-FA44-B291-DCED4D32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36" y="637974"/>
            <a:ext cx="7507638" cy="5570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DAD5E-FF22-1E4B-BEA9-A3722F84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096" y="846256"/>
            <a:ext cx="1872488" cy="1260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/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Possible trajectory of a complex zero </a:t>
                </a:r>
                <a:r>
                  <a:rPr lang="en-US" dirty="0"/>
                  <a:t>(</a:t>
                </a:r>
                <a:r>
                  <a:rPr lang="en-US" sz="1400" dirty="0" err="1"/>
                  <a:t>H</a:t>
                </a:r>
                <a:r>
                  <a:rPr lang="en-US" sz="1400" baseline="-25000" dirty="0" err="1"/>
                  <a:t>t</a:t>
                </a:r>
                <a:r>
                  <a:rPr lang="en-US" sz="1400" dirty="0"/>
                  <a:t> (x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baseline="-25000" dirty="0"/>
                  <a:t>&gt;0</a:t>
                </a:r>
                <a:r>
                  <a:rPr lang="en-US" sz="1400" dirty="0"/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0</a:t>
                </a:r>
                <a:r>
                  <a:rPr lang="en-US" dirty="0"/>
                  <a:t>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blipFill>
                <a:blip r:embed="rId5"/>
                <a:stretch>
                  <a:fillRect l="-30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14C95C-F213-0D40-8B46-3113A71230C3}"/>
              </a:ext>
            </a:extLst>
          </p:cNvPr>
          <p:cNvCxnSpPr/>
          <p:nvPr/>
        </p:nvCxnSpPr>
        <p:spPr>
          <a:xfrm>
            <a:off x="3998892" y="643146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85A15523-82D9-E74D-AA2B-87BFF487A163}"/>
              </a:ext>
            </a:extLst>
          </p:cNvPr>
          <p:cNvSpPr/>
          <p:nvPr/>
        </p:nvSpPr>
        <p:spPr>
          <a:xfrm rot="218499">
            <a:off x="4449266" y="3797515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2CD87B-8342-AB4F-A86C-ED4FEEBEFE3E}"/>
              </a:ext>
            </a:extLst>
          </p:cNvPr>
          <p:cNvSpPr/>
          <p:nvPr/>
        </p:nvSpPr>
        <p:spPr>
          <a:xfrm rot="2020003">
            <a:off x="4621117" y="3289873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BE72ECD-F968-A342-8604-155C547A0805}"/>
              </a:ext>
            </a:extLst>
          </p:cNvPr>
          <p:cNvSpPr/>
          <p:nvPr/>
        </p:nvSpPr>
        <p:spPr>
          <a:xfrm rot="964370">
            <a:off x="4103280" y="4437472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E4CFF1-9DA9-F44E-916D-5529AF8879B3}"/>
              </a:ext>
            </a:extLst>
          </p:cNvPr>
          <p:cNvSpPr/>
          <p:nvPr/>
        </p:nvSpPr>
        <p:spPr>
          <a:xfrm>
            <a:off x="6163056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4FAE91-5276-9345-B29D-0051DA3780CE}"/>
              </a:ext>
            </a:extLst>
          </p:cNvPr>
          <p:cNvSpPr/>
          <p:nvPr/>
        </p:nvSpPr>
        <p:spPr>
          <a:xfrm rot="21381501" flipH="1">
            <a:off x="4345368" y="3797517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306A40F-E33C-0A40-A789-5295F3A14082}"/>
              </a:ext>
            </a:extLst>
          </p:cNvPr>
          <p:cNvSpPr/>
          <p:nvPr/>
        </p:nvSpPr>
        <p:spPr>
          <a:xfrm rot="20635630" flipH="1">
            <a:off x="4664179" y="4437471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0ED544B-DFC3-454D-8C1D-42F722CD048E}"/>
              </a:ext>
            </a:extLst>
          </p:cNvPr>
          <p:cNvSpPr/>
          <p:nvPr/>
        </p:nvSpPr>
        <p:spPr>
          <a:xfrm flipH="1">
            <a:off x="3124347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2CF01E84-2443-CE4B-8366-8CA34A324763}"/>
              </a:ext>
            </a:extLst>
          </p:cNvPr>
          <p:cNvSpPr/>
          <p:nvPr/>
        </p:nvSpPr>
        <p:spPr>
          <a:xfrm>
            <a:off x="4328477" y="1882368"/>
            <a:ext cx="1840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5970980-E27D-2D40-9166-592E2E1ADB15}"/>
              </a:ext>
            </a:extLst>
          </p:cNvPr>
          <p:cNvSpPr/>
          <p:nvPr/>
        </p:nvSpPr>
        <p:spPr>
          <a:xfrm flipH="1">
            <a:off x="6186661" y="1870176"/>
            <a:ext cx="1835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FC288AD-B607-1C4D-927E-EE2DE33716D3}"/>
              </a:ext>
            </a:extLst>
          </p:cNvPr>
          <p:cNvSpPr/>
          <p:nvPr/>
        </p:nvSpPr>
        <p:spPr>
          <a:xfrm>
            <a:off x="4010784" y="2713410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87AF150-9581-1845-86B4-F4751A6C8316}"/>
              </a:ext>
            </a:extLst>
          </p:cNvPr>
          <p:cNvSpPr/>
          <p:nvPr/>
        </p:nvSpPr>
        <p:spPr>
          <a:xfrm flipH="1">
            <a:off x="6158898" y="2709295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783019-1FD9-544F-922B-1F2FF5027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676" y="2887565"/>
            <a:ext cx="161992" cy="161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3907A9-41C5-6A42-9AF5-D13B6D1CA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42" y="2891679"/>
            <a:ext cx="161992" cy="1619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8668E-7AC1-974A-BBE4-0745925DCBC1}"/>
              </a:ext>
            </a:extLst>
          </p:cNvPr>
          <p:cNvSpPr txBox="1"/>
          <p:nvPr/>
        </p:nvSpPr>
        <p:spPr>
          <a:xfrm>
            <a:off x="7370548" y="511157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F54272-0E6D-8045-A660-5C7432429351}"/>
              </a:ext>
            </a:extLst>
          </p:cNvPr>
          <p:cNvSpPr txBox="1"/>
          <p:nvPr/>
        </p:nvSpPr>
        <p:spPr>
          <a:xfrm>
            <a:off x="7759369" y="468270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AE9B1-244D-A14D-B8C0-2C26F75D5B60}"/>
              </a:ext>
            </a:extLst>
          </p:cNvPr>
          <p:cNvSpPr txBox="1"/>
          <p:nvPr/>
        </p:nvSpPr>
        <p:spPr>
          <a:xfrm>
            <a:off x="7707220" y="392892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AA12A9-E35A-C94C-8162-F5EACF57A352}"/>
              </a:ext>
            </a:extLst>
          </p:cNvPr>
          <p:cNvSpPr txBox="1"/>
          <p:nvPr/>
        </p:nvSpPr>
        <p:spPr>
          <a:xfrm>
            <a:off x="9057551" y="428301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67E853-85D8-8E4F-B8D6-33F70BC53C31}"/>
              </a:ext>
            </a:extLst>
          </p:cNvPr>
          <p:cNvSpPr txBox="1"/>
          <p:nvPr/>
        </p:nvSpPr>
        <p:spPr>
          <a:xfrm rot="20272565">
            <a:off x="5127894" y="216726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1B84A-EBAD-254A-9907-81CFAA1A740F}"/>
              </a:ext>
            </a:extLst>
          </p:cNvPr>
          <p:cNvSpPr txBox="1"/>
          <p:nvPr/>
        </p:nvSpPr>
        <p:spPr>
          <a:xfrm rot="1508405">
            <a:off x="6388136" y="2172989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C2F35C-30B3-E04D-BEE6-0C1639D9E305}"/>
              </a:ext>
            </a:extLst>
          </p:cNvPr>
          <p:cNvSpPr txBox="1"/>
          <p:nvPr/>
        </p:nvSpPr>
        <p:spPr>
          <a:xfrm rot="19394526">
            <a:off x="4043131" y="2080215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7698B8-F940-2A46-871A-3A87C4EDEA23}"/>
              </a:ext>
            </a:extLst>
          </p:cNvPr>
          <p:cNvSpPr txBox="1"/>
          <p:nvPr/>
        </p:nvSpPr>
        <p:spPr>
          <a:xfrm rot="2321264">
            <a:off x="7455409" y="2092726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CD1D5D-EC47-A244-81B5-CA1BF91F992C}"/>
              </a:ext>
            </a:extLst>
          </p:cNvPr>
          <p:cNvSpPr txBox="1"/>
          <p:nvPr/>
        </p:nvSpPr>
        <p:spPr>
          <a:xfrm rot="1143210">
            <a:off x="6421837" y="1595087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228394-AF0E-BD4B-A49B-38C3A6CCAD2A}"/>
              </a:ext>
            </a:extLst>
          </p:cNvPr>
          <p:cNvSpPr txBox="1"/>
          <p:nvPr/>
        </p:nvSpPr>
        <p:spPr>
          <a:xfrm rot="20676959">
            <a:off x="5136543" y="158123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AAA43D-FED9-A541-B9BD-80F060A9D579}"/>
              </a:ext>
            </a:extLst>
          </p:cNvPr>
          <p:cNvSpPr txBox="1"/>
          <p:nvPr/>
        </p:nvSpPr>
        <p:spPr>
          <a:xfrm rot="3099002">
            <a:off x="8462375" y="3173200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63EB8A-3578-5043-AB9D-6247F18FDC7D}"/>
              </a:ext>
            </a:extLst>
          </p:cNvPr>
          <p:cNvSpPr txBox="1"/>
          <p:nvPr/>
        </p:nvSpPr>
        <p:spPr>
          <a:xfrm rot="18471229">
            <a:off x="3027659" y="3176183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/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1.</a:t>
                </a:r>
                <a:r>
                  <a:rPr lang="en-US" sz="1200" dirty="0">
                    <a:cs typeface="Arial Hebrew" pitchFamily="2" charset="-79"/>
                  </a:rPr>
                  <a:t> Introduce a ‘canopy’ and verify that  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H</a:t>
                </a:r>
                <a:r>
                  <a:rPr lang="en-US" sz="1400" baseline="-25000" dirty="0">
                    <a:latin typeface="Arial Hebrew" pitchFamily="2" charset="-79"/>
                    <a:cs typeface="Arial Hebrew" pitchFamily="2" charset="-79"/>
                  </a:rPr>
                  <a:t>t0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(</a:t>
                </a:r>
                <a:r>
                  <a:rPr lang="en-US" sz="1400" dirty="0" err="1">
                    <a:latin typeface="Arial Hebrew" pitchFamily="2" charset="-79"/>
                    <a:cs typeface="Arial Hebrew" pitchFamily="2" charset="-79"/>
                  </a:rPr>
                  <a:t>x+iy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cs typeface="Arial Hebrew" pitchFamily="2" charset="-79"/>
                  </a:rPr>
                  <a:t>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latin typeface="Arial Hebrew" pitchFamily="2" charset="-79"/>
                    <a:cs typeface="Arial Hebrew" pitchFamily="2" charset="-79"/>
                  </a:rPr>
                  <a:t>for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..∞,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..1 (or up to the blue DBN-hyperbola).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blipFill>
                <a:blip r:embed="rId7"/>
                <a:stretch>
                  <a:fillRect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BC9C570-18B3-CE45-8EAD-12FD024F541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030404" y="1495821"/>
            <a:ext cx="1323279" cy="151470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43434A17-E615-684F-A6BE-C7D83B6D465D}"/>
              </a:ext>
            </a:extLst>
          </p:cNvPr>
          <p:cNvSpPr/>
          <p:nvPr/>
        </p:nvSpPr>
        <p:spPr>
          <a:xfrm rot="19579997" flipH="1">
            <a:off x="4160869" y="3295969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909EA0-769C-A14B-8C08-7A7275BCC71F}"/>
              </a:ext>
            </a:extLst>
          </p:cNvPr>
          <p:cNvSpPr txBox="1"/>
          <p:nvPr/>
        </p:nvSpPr>
        <p:spPr>
          <a:xfrm>
            <a:off x="9122273" y="4961927"/>
            <a:ext cx="208298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this extreme trajectory is theoretically possible since there is no upper bound on the speed by which zeros fall to the real line.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48A4C2-5B85-B34F-A8D0-DC2B1DB1B34C}"/>
              </a:ext>
            </a:extLst>
          </p:cNvPr>
          <p:cNvCxnSpPr>
            <a:cxnSpLocks/>
            <a:stCxn id="73" idx="0"/>
            <a:endCxn id="21" idx="0"/>
          </p:cNvCxnSpPr>
          <p:nvPr/>
        </p:nvCxnSpPr>
        <p:spPr>
          <a:xfrm flipH="1" flipV="1">
            <a:off x="9208008" y="4343400"/>
            <a:ext cx="955756" cy="6185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06EC380-3A16-9640-98B0-7CB498DFD7C6}"/>
              </a:ext>
            </a:extLst>
          </p:cNvPr>
          <p:cNvSpPr txBox="1"/>
          <p:nvPr/>
        </p:nvSpPr>
        <p:spPr>
          <a:xfrm>
            <a:off x="3444851" y="5423638"/>
            <a:ext cx="121668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“</a:t>
            </a:r>
            <a:r>
              <a:rPr lang="en-US" sz="1200" dirty="0" err="1"/>
              <a:t>Lehmer</a:t>
            </a:r>
            <a:r>
              <a:rPr lang="en-US" sz="1200" dirty="0"/>
              <a:t> pair”.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8106A0-3030-D84F-98AC-EDFCD85D7225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053194" y="4740343"/>
            <a:ext cx="439689" cy="6832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6619B3D-634E-4C4B-A73D-84F283F13A33}"/>
              </a:ext>
            </a:extLst>
          </p:cNvPr>
          <p:cNvSpPr txBox="1"/>
          <p:nvPr/>
        </p:nvSpPr>
        <p:spPr>
          <a:xfrm>
            <a:off x="530706" y="4667312"/>
            <a:ext cx="25418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Complex zeros are “attracted” to their conjugates and “fall” to the real line with a lower bounded speed.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2FD7C6-4C7A-724C-B007-CDC3B3C57C3C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3072544" y="4027311"/>
            <a:ext cx="1511724" cy="9631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/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blue DBN hyperbola is only valid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200" dirty="0"/>
                  <a:t>  0. 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blipFill>
                <a:blip r:embed="rId8"/>
                <a:stretch>
                  <a:fillRect r="-148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D03D3D-3D2B-E646-94D8-F171CEB7763D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8919047" y="3189114"/>
            <a:ext cx="1057746" cy="511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/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2.</a:t>
                </a:r>
                <a:r>
                  <a:rPr lang="en-US" sz="1200" dirty="0">
                    <a:cs typeface="Arial Hebrew" pitchFamily="2" charset="-79"/>
                  </a:rPr>
                  <a:t> If so, then the new upper bound:</a:t>
                </a:r>
              </a:p>
              <a:p>
                <a:pPr algn="ctr"/>
                <a:r>
                  <a:rPr lang="en-US" sz="1200" dirty="0"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 </a:t>
                </a:r>
              </a:p>
              <a:p>
                <a:r>
                  <a:rPr lang="en-US" sz="1200" dirty="0"/>
                  <a:t>has been established.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2DB4206-9D8E-5742-8107-25CDD2B9F087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42913" y="2817928"/>
            <a:ext cx="559022" cy="566132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/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“ Barrier” approach to assure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0 for a certain y&gt;y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t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.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blipFill>
                <a:blip r:embed="rId3"/>
                <a:stretch>
                  <a:fillRect l="-978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6C075807-D0AD-D747-A601-1D770A9EC1EE}"/>
              </a:ext>
            </a:extLst>
          </p:cNvPr>
          <p:cNvSpPr txBox="1"/>
          <p:nvPr/>
        </p:nvSpPr>
        <p:spPr>
          <a:xfrm>
            <a:off x="7167144" y="898503"/>
            <a:ext cx="699846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Numerical</a:t>
            </a:r>
          </a:p>
          <a:p>
            <a:pPr algn="ctr"/>
            <a:r>
              <a:rPr lang="en-US" sz="1100" dirty="0"/>
              <a:t>verification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8BC96D-DB4D-1349-98E7-20A0A14A0259}"/>
              </a:ext>
            </a:extLst>
          </p:cNvPr>
          <p:cNvSpPr txBox="1"/>
          <p:nvPr/>
        </p:nvSpPr>
        <p:spPr>
          <a:xfrm>
            <a:off x="7986273" y="904827"/>
            <a:ext cx="625424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Analytical</a:t>
            </a:r>
          </a:p>
          <a:p>
            <a:pPr algn="ctr"/>
            <a:r>
              <a:rPr lang="en-US" sz="1100" dirty="0"/>
              <a:t>proof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176B3C-088E-3B48-8945-FA8F6D039128}"/>
              </a:ext>
            </a:extLst>
          </p:cNvPr>
          <p:cNvCxnSpPr>
            <a:cxnSpLocks/>
          </p:cNvCxnSpPr>
          <p:nvPr/>
        </p:nvCxnSpPr>
        <p:spPr>
          <a:xfrm flipH="1">
            <a:off x="6894793" y="1082525"/>
            <a:ext cx="224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75E4196-7C10-0E4F-AC19-40BA6A4BDF43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8611696" y="1092920"/>
            <a:ext cx="262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A6850C3-C0E2-D445-8819-AB6E42A30CDE}"/>
              </a:ext>
            </a:extLst>
          </p:cNvPr>
          <p:cNvSpPr/>
          <p:nvPr/>
        </p:nvSpPr>
        <p:spPr>
          <a:xfrm>
            <a:off x="2300185" y="2221632"/>
            <a:ext cx="7775240" cy="675363"/>
          </a:xfrm>
          <a:prstGeom prst="parallelogram">
            <a:avLst>
              <a:gd name="adj" fmla="val 136880"/>
            </a:avLst>
          </a:prstGeom>
          <a:solidFill>
            <a:srgbClr val="FFF2CC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0F948E-D4A1-564E-9701-4F1A47CA63F3}"/>
              </a:ext>
            </a:extLst>
          </p:cNvPr>
          <p:cNvCxnSpPr>
            <a:cxnSpLocks/>
          </p:cNvCxnSpPr>
          <p:nvPr/>
        </p:nvCxnSpPr>
        <p:spPr>
          <a:xfrm flipV="1">
            <a:off x="2302418" y="3085023"/>
            <a:ext cx="969812" cy="903374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0B7D2235-2D03-4140-BE34-C6F43E17995B}"/>
              </a:ext>
            </a:extLst>
          </p:cNvPr>
          <p:cNvSpPr/>
          <p:nvPr/>
        </p:nvSpPr>
        <p:spPr>
          <a:xfrm rot="5400000" flipV="1">
            <a:off x="5868619" y="2086456"/>
            <a:ext cx="487355" cy="18979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3AFCE-B326-0547-900A-A90F892BFDD7}"/>
              </a:ext>
            </a:extLst>
          </p:cNvPr>
          <p:cNvCxnSpPr>
            <a:cxnSpLocks/>
          </p:cNvCxnSpPr>
          <p:nvPr/>
        </p:nvCxnSpPr>
        <p:spPr>
          <a:xfrm>
            <a:off x="3272230" y="3083907"/>
            <a:ext cx="6805428" cy="0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F739F9-8833-384B-A236-01813A2ACCF2}"/>
              </a:ext>
            </a:extLst>
          </p:cNvPr>
          <p:cNvCxnSpPr>
            <a:cxnSpLocks/>
          </p:cNvCxnSpPr>
          <p:nvPr/>
        </p:nvCxnSpPr>
        <p:spPr>
          <a:xfrm>
            <a:off x="3209869" y="888039"/>
            <a:ext cx="53686" cy="2207483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352C2F-7A34-1E4B-8357-B7997D8DC2EA}"/>
              </a:ext>
            </a:extLst>
          </p:cNvPr>
          <p:cNvCxnSpPr>
            <a:cxnSpLocks/>
          </p:cNvCxnSpPr>
          <p:nvPr/>
        </p:nvCxnSpPr>
        <p:spPr>
          <a:xfrm flipV="1">
            <a:off x="2318585" y="2242528"/>
            <a:ext cx="876885" cy="65931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4E4EF0B-F5F9-5B49-B382-B48CEEB75A80}"/>
              </a:ext>
            </a:extLst>
          </p:cNvPr>
          <p:cNvSpPr txBox="1"/>
          <p:nvPr/>
        </p:nvSpPr>
        <p:spPr>
          <a:xfrm>
            <a:off x="9549349" y="2497519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83455F-704C-1D47-8F1C-19CEECC55FE4}"/>
              </a:ext>
            </a:extLst>
          </p:cNvPr>
          <p:cNvSpPr txBox="1"/>
          <p:nvPr/>
        </p:nvSpPr>
        <p:spPr>
          <a:xfrm>
            <a:off x="9109673" y="2805478"/>
            <a:ext cx="30008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868BC1-9664-9B4B-894B-B5472E56FAAD}"/>
              </a:ext>
            </a:extLst>
          </p:cNvPr>
          <p:cNvSpPr txBox="1"/>
          <p:nvPr/>
        </p:nvSpPr>
        <p:spPr>
          <a:xfrm>
            <a:off x="9909623" y="221987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4D934-540A-7A4E-9335-9FD3214277B6}"/>
              </a:ext>
            </a:extLst>
          </p:cNvPr>
          <p:cNvSpPr txBox="1"/>
          <p:nvPr/>
        </p:nvSpPr>
        <p:spPr>
          <a:xfrm>
            <a:off x="2142667" y="3948651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E2001-C445-9342-AB8B-D992DC0F3921}"/>
              </a:ext>
            </a:extLst>
          </p:cNvPr>
          <p:cNvSpPr txBox="1"/>
          <p:nvPr/>
        </p:nvSpPr>
        <p:spPr>
          <a:xfrm>
            <a:off x="3693700" y="4003366"/>
            <a:ext cx="272832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FD4F2-7D27-0243-BBBA-1A5D1C1C6B56}"/>
              </a:ext>
            </a:extLst>
          </p:cNvPr>
          <p:cNvSpPr txBox="1"/>
          <p:nvPr/>
        </p:nvSpPr>
        <p:spPr>
          <a:xfrm>
            <a:off x="1859874" y="2770134"/>
            <a:ext cx="253596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655B8F-C867-2841-B94F-C5C7B2AE2810}"/>
              </a:ext>
            </a:extLst>
          </p:cNvPr>
          <p:cNvSpPr txBox="1"/>
          <p:nvPr/>
        </p:nvSpPr>
        <p:spPr>
          <a:xfrm>
            <a:off x="2045014" y="3796796"/>
            <a:ext cx="28245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dirty="0"/>
              <a:t>-t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494A29-F06B-3E43-9D0C-FD74233B5FFC}"/>
              </a:ext>
            </a:extLst>
          </p:cNvPr>
          <p:cNvSpPr txBox="1"/>
          <p:nvPr/>
        </p:nvSpPr>
        <p:spPr>
          <a:xfrm>
            <a:off x="1976025" y="1642246"/>
            <a:ext cx="36420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3CF2BF-7B17-C442-A42C-00182CA23471}"/>
              </a:ext>
            </a:extLst>
          </p:cNvPr>
          <p:cNvSpPr txBox="1"/>
          <p:nvPr/>
        </p:nvSpPr>
        <p:spPr>
          <a:xfrm>
            <a:off x="2052485" y="276398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83559A-82AA-CA46-9E9E-0698CD29DE9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759466" y="2559314"/>
            <a:ext cx="6846010" cy="138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1D8E5F-789E-F94F-80E3-DA6D16B025B2}"/>
              </a:ext>
            </a:extLst>
          </p:cNvPr>
          <p:cNvCxnSpPr>
            <a:cxnSpLocks/>
          </p:cNvCxnSpPr>
          <p:nvPr/>
        </p:nvCxnSpPr>
        <p:spPr>
          <a:xfrm flipH="1" flipV="1">
            <a:off x="2742189" y="1336708"/>
            <a:ext cx="17334" cy="22314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DEBB8C-C1C7-A24C-AF44-5FDFAD896680}"/>
              </a:ext>
            </a:extLst>
          </p:cNvPr>
          <p:cNvCxnSpPr>
            <a:cxnSpLocks/>
          </p:cNvCxnSpPr>
          <p:nvPr/>
        </p:nvCxnSpPr>
        <p:spPr>
          <a:xfrm flipH="1" flipV="1">
            <a:off x="9592820" y="1301756"/>
            <a:ext cx="11674" cy="22675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E9E155-5F27-084B-BAE2-FBAE67F6FB2B}"/>
              </a:ext>
            </a:extLst>
          </p:cNvPr>
          <p:cNvCxnSpPr>
            <a:cxnSpLocks/>
          </p:cNvCxnSpPr>
          <p:nvPr/>
        </p:nvCxnSpPr>
        <p:spPr>
          <a:xfrm flipV="1">
            <a:off x="2761757" y="3549693"/>
            <a:ext cx="6857612" cy="1962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66076C-1F51-164B-A78B-5B193948040E}"/>
              </a:ext>
            </a:extLst>
          </p:cNvPr>
          <p:cNvCxnSpPr>
            <a:cxnSpLocks/>
          </p:cNvCxnSpPr>
          <p:nvPr/>
        </p:nvCxnSpPr>
        <p:spPr>
          <a:xfrm flipV="1">
            <a:off x="2723048" y="1323076"/>
            <a:ext cx="6876739" cy="1119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E757E86-C4EB-FC46-A9C8-6647681FA8D6}"/>
              </a:ext>
            </a:extLst>
          </p:cNvPr>
          <p:cNvCxnSpPr>
            <a:cxnSpLocks/>
          </p:cNvCxnSpPr>
          <p:nvPr/>
        </p:nvCxnSpPr>
        <p:spPr>
          <a:xfrm>
            <a:off x="3903389" y="4173597"/>
            <a:ext cx="335054" cy="0"/>
          </a:xfrm>
          <a:prstGeom prst="straightConnector1">
            <a:avLst/>
          </a:prstGeom>
          <a:ln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BFC78A-0F4C-2A46-BA76-4BFD2A4B0A15}"/>
              </a:ext>
            </a:extLst>
          </p:cNvPr>
          <p:cNvCxnSpPr>
            <a:cxnSpLocks/>
          </p:cNvCxnSpPr>
          <p:nvPr/>
        </p:nvCxnSpPr>
        <p:spPr>
          <a:xfrm flipH="1" flipV="1">
            <a:off x="1980508" y="2624980"/>
            <a:ext cx="3023" cy="19234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CD424A-A53A-4A4E-812F-0842E0E789F3}"/>
              </a:ext>
            </a:extLst>
          </p:cNvPr>
          <p:cNvCxnSpPr>
            <a:cxnSpLocks/>
          </p:cNvCxnSpPr>
          <p:nvPr/>
        </p:nvCxnSpPr>
        <p:spPr>
          <a:xfrm>
            <a:off x="1979354" y="3062938"/>
            <a:ext cx="6919" cy="183790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34735C7-258D-8E4C-AC6D-143CBE313D65}"/>
              </a:ext>
            </a:extLst>
          </p:cNvPr>
          <p:cNvCxnSpPr>
            <a:cxnSpLocks/>
          </p:cNvCxnSpPr>
          <p:nvPr/>
        </p:nvCxnSpPr>
        <p:spPr>
          <a:xfrm>
            <a:off x="5640558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9EDC448-14B0-8648-9677-64A2F1C7497E}"/>
              </a:ext>
            </a:extLst>
          </p:cNvPr>
          <p:cNvSpPr/>
          <p:nvPr/>
        </p:nvSpPr>
        <p:spPr>
          <a:xfrm rot="5400000" flipV="1">
            <a:off x="5999118" y="2087677"/>
            <a:ext cx="470608" cy="19007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D212C1-6681-2648-B47C-2A7EA1CD2309}"/>
              </a:ext>
            </a:extLst>
          </p:cNvPr>
          <p:cNvSpPr txBox="1"/>
          <p:nvPr/>
        </p:nvSpPr>
        <p:spPr>
          <a:xfrm>
            <a:off x="6080132" y="2294855"/>
            <a:ext cx="304892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6BB0BE-E1D8-9245-8762-0A24D23128B0}"/>
              </a:ext>
            </a:extLst>
          </p:cNvPr>
          <p:cNvSpPr txBox="1"/>
          <p:nvPr/>
        </p:nvSpPr>
        <p:spPr>
          <a:xfrm>
            <a:off x="6259680" y="1743046"/>
            <a:ext cx="27122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2B4A8C-C028-A745-B672-29789A8BA748}"/>
              </a:ext>
            </a:extLst>
          </p:cNvPr>
          <p:cNvSpPr txBox="1"/>
          <p:nvPr/>
        </p:nvSpPr>
        <p:spPr>
          <a:xfrm>
            <a:off x="9575005" y="2616486"/>
            <a:ext cx="264817" cy="28680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y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B53646-06CC-5F45-9124-36165BEE3A65}"/>
              </a:ext>
            </a:extLst>
          </p:cNvPr>
          <p:cNvCxnSpPr>
            <a:cxnSpLocks/>
          </p:cNvCxnSpPr>
          <p:nvPr/>
        </p:nvCxnSpPr>
        <p:spPr>
          <a:xfrm flipH="1">
            <a:off x="9399948" y="2702038"/>
            <a:ext cx="164981" cy="136326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337FBBD-B7B3-4649-9E4A-876EAB0D6679}"/>
              </a:ext>
            </a:extLst>
          </p:cNvPr>
          <p:cNvCxnSpPr>
            <a:cxnSpLocks/>
          </p:cNvCxnSpPr>
          <p:nvPr/>
        </p:nvCxnSpPr>
        <p:spPr>
          <a:xfrm flipV="1">
            <a:off x="9762072" y="2415875"/>
            <a:ext cx="175941" cy="14552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6832FCD-5419-354B-B17E-DE63F95E1A8B}"/>
              </a:ext>
            </a:extLst>
          </p:cNvPr>
          <p:cNvGrpSpPr/>
          <p:nvPr/>
        </p:nvGrpSpPr>
        <p:grpSpPr>
          <a:xfrm>
            <a:off x="2315077" y="1322156"/>
            <a:ext cx="875853" cy="1703967"/>
            <a:chOff x="1775598" y="2054879"/>
            <a:chExt cx="947708" cy="2143639"/>
          </a:xfrm>
        </p:grpSpPr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6548046-B333-4941-AA16-06A3F619E67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53E54CC-8B71-CF45-AD43-79A7058A3D3D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CCD267-5693-0342-97CC-0B1A03389143}"/>
              </a:ext>
            </a:extLst>
          </p:cNvPr>
          <p:cNvGrpSpPr/>
          <p:nvPr/>
        </p:nvGrpSpPr>
        <p:grpSpPr>
          <a:xfrm>
            <a:off x="5643196" y="1322156"/>
            <a:ext cx="695076" cy="1705821"/>
            <a:chOff x="1750442" y="2054879"/>
            <a:chExt cx="972864" cy="2143639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3B717684-1865-5E4F-9DFD-E1C10C6CAB1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062031E-7A9B-7C48-83EA-E2ACF3EE9F86}"/>
                </a:ext>
              </a:extLst>
            </p:cNvPr>
            <p:cNvSpPr/>
            <p:nvPr/>
          </p:nvSpPr>
          <p:spPr>
            <a:xfrm>
              <a:off x="1750442" y="2054879"/>
              <a:ext cx="487542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B22B5-2C2E-8447-9A34-F8099C68D226}"/>
              </a:ext>
            </a:extLst>
          </p:cNvPr>
          <p:cNvCxnSpPr>
            <a:cxnSpLocks/>
          </p:cNvCxnSpPr>
          <p:nvPr/>
        </p:nvCxnSpPr>
        <p:spPr>
          <a:xfrm flipV="1">
            <a:off x="2172275" y="1330997"/>
            <a:ext cx="1157304" cy="107733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80EDABF3-710E-3B49-93EC-F3AE6F67F4C2}"/>
              </a:ext>
            </a:extLst>
          </p:cNvPr>
          <p:cNvSpPr/>
          <p:nvPr/>
        </p:nvSpPr>
        <p:spPr>
          <a:xfrm>
            <a:off x="2302418" y="849083"/>
            <a:ext cx="7773006" cy="3145025"/>
          </a:xfrm>
          <a:prstGeom prst="cube">
            <a:avLst>
              <a:gd name="adj" fmla="val 29179"/>
            </a:avLst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D931D52-5FFE-4146-9E48-0428B355DC9B}"/>
              </a:ext>
            </a:extLst>
          </p:cNvPr>
          <p:cNvGrpSpPr/>
          <p:nvPr/>
        </p:nvGrpSpPr>
        <p:grpSpPr>
          <a:xfrm>
            <a:off x="9152566" y="1289127"/>
            <a:ext cx="915594" cy="1773335"/>
            <a:chOff x="1775598" y="2054879"/>
            <a:chExt cx="947708" cy="2143639"/>
          </a:xfrm>
        </p:grpSpPr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C695777D-8A45-784C-A30E-DC63F5B27E71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C895F58-1749-4C44-8A10-5F34E8BAC16F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6B473BE-B763-3C49-ADD5-17DF89786F6E}"/>
              </a:ext>
            </a:extLst>
          </p:cNvPr>
          <p:cNvSpPr txBox="1"/>
          <p:nvPr/>
        </p:nvSpPr>
        <p:spPr>
          <a:xfrm>
            <a:off x="5527665" y="3946450"/>
            <a:ext cx="401072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X+1</a:t>
            </a:r>
            <a:endParaRPr lang="en-US" sz="1050" baseline="30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74696A-514B-7F41-ACE8-9396D805E73F}"/>
              </a:ext>
            </a:extLst>
          </p:cNvPr>
          <p:cNvSpPr txBox="1"/>
          <p:nvPr/>
        </p:nvSpPr>
        <p:spPr>
          <a:xfrm>
            <a:off x="5385996" y="3944102"/>
            <a:ext cx="258404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endParaRPr lang="en-US" sz="1050" baseline="30000" dirty="0"/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4251BB92-1360-D446-A3D4-EE0E8F8083C8}"/>
              </a:ext>
            </a:extLst>
          </p:cNvPr>
          <p:cNvSpPr/>
          <p:nvPr/>
        </p:nvSpPr>
        <p:spPr>
          <a:xfrm rot="16200000">
            <a:off x="3842107" y="2840014"/>
            <a:ext cx="125077" cy="32150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0FEA463C-D1FE-A346-89D3-B248204CD22C}"/>
              </a:ext>
            </a:extLst>
          </p:cNvPr>
          <p:cNvSpPr/>
          <p:nvPr/>
        </p:nvSpPr>
        <p:spPr>
          <a:xfrm rot="16200000">
            <a:off x="6504766" y="3638787"/>
            <a:ext cx="125080" cy="160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2" name="Left Brace 161">
            <a:extLst>
              <a:ext uri="{FF2B5EF4-FFF2-40B4-BE49-F238E27FC236}">
                <a16:creationId xmlns:a16="http://schemas.microsoft.com/office/drawing/2014/main" id="{D708CDB5-76A2-E945-9C17-D0AC48E2801D}"/>
              </a:ext>
            </a:extLst>
          </p:cNvPr>
          <p:cNvSpPr/>
          <p:nvPr/>
        </p:nvSpPr>
        <p:spPr>
          <a:xfrm rot="16200000">
            <a:off x="8257750" y="3568801"/>
            <a:ext cx="87801" cy="17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5" name="Left Brace 204">
            <a:extLst>
              <a:ext uri="{FF2B5EF4-FFF2-40B4-BE49-F238E27FC236}">
                <a16:creationId xmlns:a16="http://schemas.microsoft.com/office/drawing/2014/main" id="{670B7B80-CE27-3B42-AB96-4C67332849BC}"/>
              </a:ext>
            </a:extLst>
          </p:cNvPr>
          <p:cNvSpPr/>
          <p:nvPr/>
        </p:nvSpPr>
        <p:spPr>
          <a:xfrm rot="16200000">
            <a:off x="5574120" y="4366259"/>
            <a:ext cx="125077" cy="1732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A5A646B-824C-AD4F-AF7D-248489D600F7}"/>
              </a:ext>
            </a:extLst>
          </p:cNvPr>
          <p:cNvCxnSpPr>
            <a:cxnSpLocks/>
          </p:cNvCxnSpPr>
          <p:nvPr/>
        </p:nvCxnSpPr>
        <p:spPr>
          <a:xfrm flipV="1">
            <a:off x="7395076" y="2574230"/>
            <a:ext cx="351933" cy="315865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2053A55-02A6-A24C-A829-FDAA954358B6}"/>
              </a:ext>
            </a:extLst>
          </p:cNvPr>
          <p:cNvCxnSpPr>
            <a:cxnSpLocks/>
          </p:cNvCxnSpPr>
          <p:nvPr/>
        </p:nvCxnSpPr>
        <p:spPr>
          <a:xfrm flipH="1">
            <a:off x="7375998" y="2911258"/>
            <a:ext cx="7231" cy="10740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/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>
            <a:extLst>
              <a:ext uri="{FF2B5EF4-FFF2-40B4-BE49-F238E27FC236}">
                <a16:creationId xmlns:a16="http://schemas.microsoft.com/office/drawing/2014/main" id="{4E1CD954-3117-4D44-92C3-30773D0B479C}"/>
              </a:ext>
            </a:extLst>
          </p:cNvPr>
          <p:cNvSpPr txBox="1"/>
          <p:nvPr/>
        </p:nvSpPr>
        <p:spPr>
          <a:xfrm>
            <a:off x="7245431" y="408154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</a:t>
            </a:r>
            <a:r>
              <a:rPr lang="en-US" sz="1600" i="1" baseline="-25000" dirty="0" err="1"/>
              <a:t>b</a:t>
            </a:r>
            <a:endParaRPr lang="en-US" sz="1200" i="1" baseline="-25000" dirty="0"/>
          </a:p>
        </p:txBody>
      </p:sp>
      <p:sp>
        <p:nvSpPr>
          <p:cNvPr id="230" name="Parallelogram 229">
            <a:extLst>
              <a:ext uri="{FF2B5EF4-FFF2-40B4-BE49-F238E27FC236}">
                <a16:creationId xmlns:a16="http://schemas.microsoft.com/office/drawing/2014/main" id="{F4D8980D-F755-3043-AF7A-AB5017A4D053}"/>
              </a:ext>
            </a:extLst>
          </p:cNvPr>
          <p:cNvSpPr/>
          <p:nvPr/>
        </p:nvSpPr>
        <p:spPr>
          <a:xfrm>
            <a:off x="6145399" y="1958796"/>
            <a:ext cx="1803968" cy="179297"/>
          </a:xfrm>
          <a:prstGeom prst="parallelogram">
            <a:avLst>
              <a:gd name="adj" fmla="val 101147"/>
            </a:avLst>
          </a:prstGeom>
          <a:solidFill>
            <a:srgbClr val="C5E0B4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70E9DA1-4A71-8145-B05E-7EBEB08F3AF3}"/>
              </a:ext>
            </a:extLst>
          </p:cNvPr>
          <p:cNvCxnSpPr>
            <a:cxnSpLocks/>
          </p:cNvCxnSpPr>
          <p:nvPr/>
        </p:nvCxnSpPr>
        <p:spPr>
          <a:xfrm flipV="1">
            <a:off x="7757581" y="2152321"/>
            <a:ext cx="1" cy="414186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Parallelogram 254">
            <a:extLst>
              <a:ext uri="{FF2B5EF4-FFF2-40B4-BE49-F238E27FC236}">
                <a16:creationId xmlns:a16="http://schemas.microsoft.com/office/drawing/2014/main" id="{5AD1F9C6-E9FA-EE40-8E5C-97D11F940469}"/>
              </a:ext>
            </a:extLst>
          </p:cNvPr>
          <p:cNvSpPr/>
          <p:nvPr/>
        </p:nvSpPr>
        <p:spPr>
          <a:xfrm>
            <a:off x="7781498" y="1960958"/>
            <a:ext cx="1804058" cy="178796"/>
          </a:xfrm>
          <a:prstGeom prst="parallelogram">
            <a:avLst>
              <a:gd name="adj" fmla="val 93325"/>
            </a:avLst>
          </a:prstGeom>
          <a:solidFill>
            <a:schemeClr val="accent5">
              <a:lumMod val="60000"/>
              <a:lumOff val="40000"/>
              <a:alpha val="5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id="{70DD2902-46E4-8748-9A53-88C0A832AE76}"/>
              </a:ext>
            </a:extLst>
          </p:cNvPr>
          <p:cNvSpPr/>
          <p:nvPr/>
        </p:nvSpPr>
        <p:spPr>
          <a:xfrm>
            <a:off x="4983759" y="1958796"/>
            <a:ext cx="1779412" cy="834821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14669F9B-2857-7E46-8543-60083FB92DD6}"/>
              </a:ext>
            </a:extLst>
          </p:cNvPr>
          <p:cNvSpPr/>
          <p:nvPr/>
        </p:nvSpPr>
        <p:spPr>
          <a:xfrm>
            <a:off x="5096578" y="2214141"/>
            <a:ext cx="1522449" cy="361594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2" name="Arc 261">
            <a:extLst>
              <a:ext uri="{FF2B5EF4-FFF2-40B4-BE49-F238E27FC236}">
                <a16:creationId xmlns:a16="http://schemas.microsoft.com/office/drawing/2014/main" id="{D49CB490-5D5E-B940-B870-A098C2652180}"/>
              </a:ext>
            </a:extLst>
          </p:cNvPr>
          <p:cNvSpPr/>
          <p:nvPr/>
        </p:nvSpPr>
        <p:spPr>
          <a:xfrm rot="9813345">
            <a:off x="5718543" y="1632708"/>
            <a:ext cx="1844330" cy="818868"/>
          </a:xfrm>
          <a:prstGeom prst="arc">
            <a:avLst>
              <a:gd name="adj1" fmla="val 1629466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id="{A0E6F6FA-477B-584D-BFF6-289FB0A01F4E}"/>
              </a:ext>
            </a:extLst>
          </p:cNvPr>
          <p:cNvSpPr/>
          <p:nvPr/>
        </p:nvSpPr>
        <p:spPr>
          <a:xfrm>
            <a:off x="6941319" y="1986522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7" name="Arc 266">
            <a:extLst>
              <a:ext uri="{FF2B5EF4-FFF2-40B4-BE49-F238E27FC236}">
                <a16:creationId xmlns:a16="http://schemas.microsoft.com/office/drawing/2014/main" id="{948C18BC-B295-6348-91E4-1DCBA727EF1E}"/>
              </a:ext>
            </a:extLst>
          </p:cNvPr>
          <p:cNvSpPr/>
          <p:nvPr/>
        </p:nvSpPr>
        <p:spPr>
          <a:xfrm>
            <a:off x="8239392" y="1982406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9" name="Arc 268">
            <a:extLst>
              <a:ext uri="{FF2B5EF4-FFF2-40B4-BE49-F238E27FC236}">
                <a16:creationId xmlns:a16="http://schemas.microsoft.com/office/drawing/2014/main" id="{C8569A8E-7ABF-B241-9A51-9DC9C8AFAAB3}"/>
              </a:ext>
            </a:extLst>
          </p:cNvPr>
          <p:cNvSpPr/>
          <p:nvPr/>
        </p:nvSpPr>
        <p:spPr>
          <a:xfrm>
            <a:off x="3806524" y="2028195"/>
            <a:ext cx="855855" cy="1447062"/>
          </a:xfrm>
          <a:prstGeom prst="arc">
            <a:avLst>
              <a:gd name="adj1" fmla="val 16200000"/>
              <a:gd name="adj2" fmla="val 20741480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9968EC6-7077-6446-A5B6-1875BBD3F215}"/>
              </a:ext>
            </a:extLst>
          </p:cNvPr>
          <p:cNvSpPr/>
          <p:nvPr/>
        </p:nvSpPr>
        <p:spPr>
          <a:xfrm>
            <a:off x="4512758" y="2575699"/>
            <a:ext cx="751574" cy="309469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DDF9768-D4B8-204E-8297-92A94CFA7144}"/>
              </a:ext>
            </a:extLst>
          </p:cNvPr>
          <p:cNvSpPr/>
          <p:nvPr/>
        </p:nvSpPr>
        <p:spPr>
          <a:xfrm>
            <a:off x="4572787" y="2436382"/>
            <a:ext cx="114145" cy="129328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986ADEE-7B3C-1F49-A014-18919416D3C0}"/>
              </a:ext>
            </a:extLst>
          </p:cNvPr>
          <p:cNvCxnSpPr>
            <a:cxnSpLocks/>
          </p:cNvCxnSpPr>
          <p:nvPr/>
        </p:nvCxnSpPr>
        <p:spPr>
          <a:xfrm>
            <a:off x="5510257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EBD131-9B37-DB4F-8586-4E441A0157D1}"/>
              </a:ext>
            </a:extLst>
          </p:cNvPr>
          <p:cNvCxnSpPr>
            <a:cxnSpLocks/>
          </p:cNvCxnSpPr>
          <p:nvPr/>
        </p:nvCxnSpPr>
        <p:spPr>
          <a:xfrm flipV="1">
            <a:off x="5512883" y="2441019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BB4AE0A-E1F7-8D4C-A15A-26B215009DD1}"/>
              </a:ext>
            </a:extLst>
          </p:cNvPr>
          <p:cNvCxnSpPr>
            <a:cxnSpLocks/>
          </p:cNvCxnSpPr>
          <p:nvPr/>
        </p:nvCxnSpPr>
        <p:spPr>
          <a:xfrm flipV="1">
            <a:off x="5647678" y="2432181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866510F-3546-1A49-B702-BCBF36807907}"/>
              </a:ext>
            </a:extLst>
          </p:cNvPr>
          <p:cNvCxnSpPr>
            <a:cxnSpLocks/>
          </p:cNvCxnSpPr>
          <p:nvPr/>
        </p:nvCxnSpPr>
        <p:spPr>
          <a:xfrm flipV="1">
            <a:off x="2300185" y="3084394"/>
            <a:ext cx="963370" cy="90093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94DB552-CD04-3043-9CDF-481084175608}"/>
              </a:ext>
            </a:extLst>
          </p:cNvPr>
          <p:cNvSpPr/>
          <p:nvPr/>
        </p:nvSpPr>
        <p:spPr>
          <a:xfrm>
            <a:off x="3226233" y="2231038"/>
            <a:ext cx="64876" cy="323431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62E8A61-6AE5-214F-8166-63A18A8082A7}"/>
              </a:ext>
            </a:extLst>
          </p:cNvPr>
          <p:cNvSpPr/>
          <p:nvPr/>
        </p:nvSpPr>
        <p:spPr>
          <a:xfrm>
            <a:off x="3228987" y="2580296"/>
            <a:ext cx="64700" cy="312040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0B977DE-7BB8-2145-839A-15592A7C3651}"/>
              </a:ext>
            </a:extLst>
          </p:cNvPr>
          <p:cNvSpPr txBox="1"/>
          <p:nvPr/>
        </p:nvSpPr>
        <p:spPr>
          <a:xfrm>
            <a:off x="5577369" y="408619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600" i="1" baseline="-25000" dirty="0"/>
              <a:t>a</a:t>
            </a:r>
            <a:endParaRPr lang="en-US" sz="1200" i="1" baseline="-25000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B0820D-6F4E-E144-A43F-817383BCA5BD}"/>
              </a:ext>
            </a:extLst>
          </p:cNvPr>
          <p:cNvCxnSpPr>
            <a:cxnSpLocks/>
          </p:cNvCxnSpPr>
          <p:nvPr/>
        </p:nvCxnSpPr>
        <p:spPr>
          <a:xfrm flipH="1">
            <a:off x="7918341" y="847968"/>
            <a:ext cx="16581" cy="110549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1A6395-8FC8-C042-A746-8403FF53A3A3}"/>
              </a:ext>
            </a:extLst>
          </p:cNvPr>
          <p:cNvSpPr txBox="1"/>
          <p:nvPr/>
        </p:nvSpPr>
        <p:spPr>
          <a:xfrm>
            <a:off x="2805691" y="4592435"/>
            <a:ext cx="217806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 </a:t>
            </a:r>
            <a:r>
              <a:rPr lang="en-US" sz="1200" dirty="0"/>
              <a:t>Area where the RH has been verified e.g. 6x10</a:t>
            </a:r>
            <a:r>
              <a:rPr lang="en-US" sz="1200" baseline="30000" dirty="0"/>
              <a:t>10</a:t>
            </a:r>
            <a:r>
              <a:rPr lang="en-US" sz="1200" dirty="0"/>
              <a:t> certain, 10</a:t>
            </a:r>
            <a:r>
              <a:rPr lang="en-US" sz="1200" baseline="30000" dirty="0"/>
              <a:t>13</a:t>
            </a:r>
            <a:r>
              <a:rPr lang="en-US" sz="1200" dirty="0"/>
              <a:t> to be confirmed. Or assume that it has been verified up to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/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3.</a:t>
                </a:r>
                <a:r>
                  <a:rPr lang="en-US" sz="1200" dirty="0"/>
                  <a:t> Verify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</a:t>
                </a:r>
              </a:p>
              <a:p>
                <a:pPr algn="ctr"/>
                <a:r>
                  <a:rPr lang="en-US" sz="1200" dirty="0"/>
                  <a:t>i.e. Lemma lower bound</a:t>
                </a:r>
              </a:p>
              <a:p>
                <a:pPr algn="ctr"/>
                <a:r>
                  <a:rPr lang="en-US" sz="1200" dirty="0"/>
                  <a:t>&gt; error upper bound.</a:t>
                </a: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/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2.</a:t>
                </a:r>
                <a:r>
                  <a:rPr lang="en-US" sz="1200" dirty="0"/>
                  <a:t> Verify </a:t>
                </a:r>
                <a:r>
                  <a:rPr lang="en-US" sz="1200" dirty="0" err="1"/>
                  <a:t>H</a:t>
                </a:r>
                <a:r>
                  <a:rPr lang="en-US" sz="1200" baseline="-25000" dirty="0" err="1"/>
                  <a:t>t</a:t>
                </a:r>
                <a:r>
                  <a:rPr lang="en-US" sz="1200" dirty="0"/>
                  <a:t> (</a:t>
                </a:r>
                <a:r>
                  <a:rPr lang="en-US" sz="1200" dirty="0" err="1"/>
                  <a:t>x+iy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  <a:p>
                <a:pPr algn="ctr"/>
                <a:r>
                  <a:rPr lang="en-US" sz="1200" dirty="0"/>
                  <a:t>in the Barrier area</a:t>
                </a:r>
              </a:p>
              <a:p>
                <a:pPr algn="ctr"/>
                <a:r>
                  <a:rPr lang="en-US" sz="1200" dirty="0"/>
                  <a:t>x=X..X+1, y=y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..1, t=0..t</a:t>
                </a:r>
                <a:r>
                  <a:rPr lang="en-US" sz="1200" baseline="-25000" dirty="0"/>
                  <a:t>0</a:t>
                </a:r>
                <a:endParaRPr lang="en-US" sz="12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/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4.</a:t>
                </a:r>
                <a:r>
                  <a:rPr lang="en-US" sz="1200" dirty="0"/>
                  <a:t> Analytical proof</a:t>
                </a:r>
              </a:p>
              <a:p>
                <a:pPr algn="ctr"/>
                <a:r>
                  <a:rPr lang="en-US" sz="1200" dirty="0"/>
                  <a:t>that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FFC34E5-0CF2-2F4D-B985-48EE0E8CFA52}"/>
              </a:ext>
            </a:extLst>
          </p:cNvPr>
          <p:cNvCxnSpPr>
            <a:cxnSpLocks/>
            <a:stCxn id="205" idx="1"/>
            <a:endCxn id="157" idx="0"/>
          </p:cNvCxnSpPr>
          <p:nvPr/>
        </p:nvCxnSpPr>
        <p:spPr>
          <a:xfrm>
            <a:off x="5636659" y="4515403"/>
            <a:ext cx="16678" cy="9812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/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200" b="1" i="1" baseline="-25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 baseline="-2500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blipFill>
                <a:blip r:embed="rId9"/>
                <a:stretch>
                  <a:fillRect l="-2532" r="-126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47D1E1-98E8-3541-965F-429F311326E3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E63EE96-49CE-1E47-A5F5-6399A2931ADA}"/>
              </a:ext>
            </a:extLst>
          </p:cNvPr>
          <p:cNvSpPr txBox="1"/>
          <p:nvPr/>
        </p:nvSpPr>
        <p:spPr>
          <a:xfrm>
            <a:off x="3631397" y="6351141"/>
            <a:ext cx="489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5D89304-80A3-8C40-9961-ABAB39B920FC}"/>
              </a:ext>
            </a:extLst>
          </p:cNvPr>
          <p:cNvCxnSpPr/>
          <p:nvPr/>
        </p:nvCxnSpPr>
        <p:spPr>
          <a:xfrm>
            <a:off x="3218539" y="6514328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00527B47-CD9E-9D43-A35E-205E87FE8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091" y="2040362"/>
            <a:ext cx="54270" cy="5337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31BD7E8-C783-1B4D-8737-1C245050BD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1965" y="2028194"/>
            <a:ext cx="54270" cy="5337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F65AD258-5F2B-0E46-8F39-77B462343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4906" y="2189304"/>
            <a:ext cx="54270" cy="5337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EB10CF0-C285-1F48-A1BE-3E31BA79DB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773" y="2447669"/>
            <a:ext cx="54270" cy="5337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F126082-E94E-054F-8525-3C54E486E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5005" y="2004120"/>
            <a:ext cx="54270" cy="5337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2CB9E8E-9679-1C4D-90AE-888BB6DFB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6618" y="2346776"/>
            <a:ext cx="54270" cy="53377"/>
          </a:xfrm>
          <a:prstGeom prst="rect">
            <a:avLst/>
          </a:prstGeom>
        </p:spPr>
      </p:pic>
      <p:sp>
        <p:nvSpPr>
          <p:cNvPr id="114" name="Parallelogram 113">
            <a:extLst>
              <a:ext uri="{FF2B5EF4-FFF2-40B4-BE49-F238E27FC236}">
                <a16:creationId xmlns:a16="http://schemas.microsoft.com/office/drawing/2014/main" id="{5C35E7D7-4017-C344-BF23-8B0E5C649BF7}"/>
              </a:ext>
            </a:extLst>
          </p:cNvPr>
          <p:cNvSpPr/>
          <p:nvPr/>
        </p:nvSpPr>
        <p:spPr>
          <a:xfrm>
            <a:off x="2892704" y="1929975"/>
            <a:ext cx="3317641" cy="207302"/>
          </a:xfrm>
          <a:prstGeom prst="parallelogram">
            <a:avLst>
              <a:gd name="adj" fmla="val 104950"/>
            </a:avLst>
          </a:prstGeom>
          <a:solidFill>
            <a:srgbClr val="F4B183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4824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5332725" y="1896698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133134" y="-27162"/>
            <a:ext cx="5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clear the barrier?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/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1. </a:t>
                </a:r>
                <a:r>
                  <a:rPr lang="en-US" sz="1200" dirty="0"/>
                  <a:t>Area cleared since all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sz="1200" dirty="0"/>
                  <a:t>-zeros have been, or are assumed to be, verified to be on the critical line.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518E5AD-52DF-064A-AB0E-D6410AAB29E6}"/>
              </a:ext>
            </a:extLst>
          </p:cNvPr>
          <p:cNvCxnSpPr>
            <a:cxnSpLocks/>
            <a:stCxn id="11" idx="3"/>
            <a:endCxn id="134" idx="3"/>
          </p:cNvCxnSpPr>
          <p:nvPr/>
        </p:nvCxnSpPr>
        <p:spPr>
          <a:xfrm flipV="1">
            <a:off x="3330884" y="3920731"/>
            <a:ext cx="1279980" cy="684413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5758238-8875-7048-A6AD-6782E79ED0DD}"/>
              </a:ext>
            </a:extLst>
          </p:cNvPr>
          <p:cNvSpPr txBox="1"/>
          <p:nvPr/>
        </p:nvSpPr>
        <p:spPr>
          <a:xfrm>
            <a:off x="7300598" y="4340017"/>
            <a:ext cx="196845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 </a:t>
            </a:r>
            <a:r>
              <a:rPr lang="en-US" sz="1200" dirty="0"/>
              <a:t>For a given t, clear rectangle X..X+1, y=y</a:t>
            </a:r>
            <a:r>
              <a:rPr lang="en-US" sz="1200" baseline="-25000" dirty="0"/>
              <a:t>0</a:t>
            </a:r>
            <a:r>
              <a:rPr lang="en-US" sz="1200" dirty="0"/>
              <a:t>..1 (or a point on the hyperbola) using the argument principle and </a:t>
            </a:r>
            <a:r>
              <a:rPr lang="en-US" sz="1200" dirty="0" err="1"/>
              <a:t>Rouché's</a:t>
            </a:r>
            <a:r>
              <a:rPr lang="en-US" sz="1200" dirty="0"/>
              <a:t> theorem.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6340A6F-8FFD-D84E-9E85-BC085095C05A}"/>
              </a:ext>
            </a:extLst>
          </p:cNvPr>
          <p:cNvSpPr txBox="1"/>
          <p:nvPr/>
        </p:nvSpPr>
        <p:spPr>
          <a:xfrm>
            <a:off x="8811823" y="1730459"/>
            <a:ext cx="208606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 </a:t>
            </a:r>
            <a:r>
              <a:rPr lang="en-US" sz="1200" dirty="0"/>
              <a:t>Use an adaptive mesh to establish the optimal next t and continue with 2. until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459C02-1A56-534A-AE11-24BD4DD437DA}"/>
              </a:ext>
            </a:extLst>
          </p:cNvPr>
          <p:cNvCxnSpPr>
            <a:cxnSpLocks/>
            <a:stCxn id="161" idx="1"/>
            <a:endCxn id="73" idx="1"/>
          </p:cNvCxnSpPr>
          <p:nvPr/>
        </p:nvCxnSpPr>
        <p:spPr>
          <a:xfrm flipH="1">
            <a:off x="7490591" y="2053625"/>
            <a:ext cx="1321232" cy="302250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/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0. </a:t>
                </a:r>
                <a:r>
                  <a:rPr lang="en-US" sz="1200" dirty="0"/>
                  <a:t>Pick a promising combination of t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 ,y</a:t>
                </a:r>
                <a:r>
                  <a:rPr lang="en-US" sz="1200" baseline="-25000" dirty="0"/>
                  <a:t>0 </a:t>
                </a:r>
                <a:r>
                  <a:rPr lang="en-US" sz="1200" dirty="0"/>
                  <a:t> and an X to lower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32693B9-3DB1-EB4E-B5C6-014507617CC2}"/>
              </a:ext>
            </a:extLst>
          </p:cNvPr>
          <p:cNvCxnSpPr>
            <a:cxnSpLocks/>
            <a:stCxn id="164" idx="3"/>
          </p:cNvCxnSpPr>
          <p:nvPr/>
        </p:nvCxnSpPr>
        <p:spPr>
          <a:xfrm>
            <a:off x="2379745" y="1879522"/>
            <a:ext cx="1137355" cy="563039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BA278E14-E71B-2149-93B6-58369F32F398}"/>
              </a:ext>
            </a:extLst>
          </p:cNvPr>
          <p:cNvSpPr txBox="1"/>
          <p:nvPr/>
        </p:nvSpPr>
        <p:spPr>
          <a:xfrm>
            <a:off x="3852989" y="6294183"/>
            <a:ext cx="4921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C9C06D3-EBDF-BA4B-8169-3A5F9F2C77C9}"/>
              </a:ext>
            </a:extLst>
          </p:cNvPr>
          <p:cNvCxnSpPr/>
          <p:nvPr/>
        </p:nvCxnSpPr>
        <p:spPr>
          <a:xfrm>
            <a:off x="3419707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3911513" y="2904340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4097741" y="3888579"/>
            <a:ext cx="4113079" cy="611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4885700" y="2320969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6354374" y="3475855"/>
            <a:ext cx="316112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460E7D-15A1-3745-B926-48BB840F89CD}"/>
              </a:ext>
            </a:extLst>
          </p:cNvPr>
          <p:cNvSpPr txBox="1"/>
          <p:nvPr/>
        </p:nvSpPr>
        <p:spPr>
          <a:xfrm>
            <a:off x="7051876" y="2786401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3901288" y="2820872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3894778" y="1277886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173970" y="373982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3777006" y="1021198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4873769" y="2613912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7078147" y="1752831"/>
            <a:ext cx="29527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1EC577-C064-6746-94AC-C3593FC9A313}"/>
              </a:ext>
            </a:extLst>
          </p:cNvPr>
          <p:cNvSpPr txBox="1"/>
          <p:nvPr/>
        </p:nvSpPr>
        <p:spPr>
          <a:xfrm>
            <a:off x="7088567" y="2660159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5088788" y="357137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6118150" y="357810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4856596" y="383921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5833487" y="3839215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5379974" y="2747619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5379974" y="264624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5375563" y="254400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5375563" y="2442561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5375563" y="2339813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5918631" y="2362034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4399877" y="3865352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4600919" y="3870817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4727899" y="38708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ight Brace 72">
            <a:extLst>
              <a:ext uri="{FF2B5EF4-FFF2-40B4-BE49-F238E27FC236}">
                <a16:creationId xmlns:a16="http://schemas.microsoft.com/office/drawing/2014/main" id="{399D0A2B-4AE3-BF45-9016-B20203749F8C}"/>
              </a:ext>
            </a:extLst>
          </p:cNvPr>
          <p:cNvSpPr/>
          <p:nvPr/>
        </p:nvSpPr>
        <p:spPr>
          <a:xfrm>
            <a:off x="7347983" y="1890877"/>
            <a:ext cx="142608" cy="929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26D307DC-77AC-1749-AE81-1554E2810643}"/>
              </a:ext>
            </a:extLst>
          </p:cNvPr>
          <p:cNvSpPr/>
          <p:nvPr/>
        </p:nvSpPr>
        <p:spPr>
          <a:xfrm rot="7448394">
            <a:off x="4470582" y="660437"/>
            <a:ext cx="3302805" cy="3111416"/>
          </a:xfrm>
          <a:prstGeom prst="arc">
            <a:avLst>
              <a:gd name="adj1" fmla="val 1731914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59D857F-4660-7244-ADE2-FD9756E6AE68}"/>
              </a:ext>
            </a:extLst>
          </p:cNvPr>
          <p:cNvCxnSpPr/>
          <p:nvPr/>
        </p:nvCxnSpPr>
        <p:spPr>
          <a:xfrm flipV="1">
            <a:off x="7219203" y="2379837"/>
            <a:ext cx="0" cy="26640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2C09A763-A9B5-FF46-91D0-98ED4A508FBF}"/>
              </a:ext>
            </a:extLst>
          </p:cNvPr>
          <p:cNvSpPr/>
          <p:nvPr/>
        </p:nvSpPr>
        <p:spPr>
          <a:xfrm rot="383687">
            <a:off x="5820312" y="2943728"/>
            <a:ext cx="1833093" cy="1015798"/>
          </a:xfrm>
          <a:prstGeom prst="arc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3965315" y="3817605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3911513" y="3878166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3716655" y="1631485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3885829" y="1326751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3615369" y="1912945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92931FD-28F8-B448-8C18-30272C210019}"/>
              </a:ext>
            </a:extLst>
          </p:cNvPr>
          <p:cNvCxnSpPr>
            <a:cxnSpLocks/>
            <a:stCxn id="152" idx="0"/>
          </p:cNvCxnSpPr>
          <p:nvPr/>
        </p:nvCxnSpPr>
        <p:spPr>
          <a:xfrm flipH="1" flipV="1">
            <a:off x="6368571" y="2735649"/>
            <a:ext cx="1916252" cy="160436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4655413" y="2735648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3709883" y="3726000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3902738" y="1904842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CBE3985-44C3-DA44-A4E4-C5F37CC81B3D}"/>
              </a:ext>
            </a:extLst>
          </p:cNvPr>
          <p:cNvSpPr/>
          <p:nvPr/>
        </p:nvSpPr>
        <p:spPr>
          <a:xfrm>
            <a:off x="6179438" y="1919753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  <a:endCxn id="182" idx="0"/>
          </p:cNvCxnSpPr>
          <p:nvPr/>
        </p:nvCxnSpPr>
        <p:spPr>
          <a:xfrm>
            <a:off x="3901458" y="2012180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/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/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864F203B-9E87-7B47-823B-51C6EBDCA50B}"/>
              </a:ext>
            </a:extLst>
          </p:cNvPr>
          <p:cNvSpPr/>
          <p:nvPr/>
        </p:nvSpPr>
        <p:spPr>
          <a:xfrm>
            <a:off x="6044049" y="4237147"/>
            <a:ext cx="1116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Can’t happen due to </a:t>
            </a:r>
            <a:r>
              <a:rPr lang="en-US" sz="1000" i="1" dirty="0">
                <a:solidFill>
                  <a:srgbClr val="FF0000"/>
                </a:solidFill>
              </a:rPr>
              <a:t>double</a:t>
            </a:r>
            <a:r>
              <a:rPr lang="en-US" sz="1000" dirty="0">
                <a:solidFill>
                  <a:srgbClr val="FF0000"/>
                </a:solidFill>
              </a:rPr>
              <a:t> barrier.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D72B2FF-8972-B84A-8E4E-A7681F257D8B}"/>
              </a:ext>
            </a:extLst>
          </p:cNvPr>
          <p:cNvSpPr/>
          <p:nvPr/>
        </p:nvSpPr>
        <p:spPr>
          <a:xfrm>
            <a:off x="7386653" y="3036974"/>
            <a:ext cx="1134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Will be detected by barrier.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FFA5BD7-1A1D-FA4E-BF1D-F9EB29B9548D}"/>
              </a:ext>
            </a:extLst>
          </p:cNvPr>
          <p:cNvCxnSpPr>
            <a:cxnSpLocks/>
            <a:stCxn id="224" idx="0"/>
          </p:cNvCxnSpPr>
          <p:nvPr/>
        </p:nvCxnSpPr>
        <p:spPr>
          <a:xfrm flipH="1" flipV="1">
            <a:off x="6384486" y="3804702"/>
            <a:ext cx="217645" cy="4324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/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Known areas where </a:t>
                </a:r>
              </a:p>
              <a:p>
                <a:pPr algn="ctr"/>
                <a:r>
                  <a:rPr lang="en-US" sz="1050" dirty="0"/>
                  <a:t>H</a:t>
                </a:r>
                <a:r>
                  <a:rPr lang="en-US" sz="1050" baseline="-25000" dirty="0" err="1"/>
                  <a:t>t</a:t>
                </a:r>
                <a:r>
                  <a:rPr lang="en-US" sz="1050" dirty="0"/>
                  <a:t> (</a:t>
                </a:r>
                <a:r>
                  <a:rPr lang="en-US" sz="1050" dirty="0" err="1"/>
                  <a:t>x+iy</a:t>
                </a:r>
                <a:r>
                  <a:rPr lang="en-US" sz="1050" dirty="0"/>
                  <a:t>)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050" dirty="0"/>
                  <a:t> 0 </a:t>
                </a: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EDEA1A-E202-9041-84EE-6EFDB52B2134}"/>
              </a:ext>
            </a:extLst>
          </p:cNvPr>
          <p:cNvCxnSpPr>
            <a:cxnSpLocks/>
            <a:endCxn id="228" idx="2"/>
          </p:cNvCxnSpPr>
          <p:nvPr/>
        </p:nvCxnSpPr>
        <p:spPr>
          <a:xfrm flipH="1" flipV="1">
            <a:off x="6670486" y="1789180"/>
            <a:ext cx="381390" cy="2876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6CB5126-CB96-854B-8E4E-DD535EC4F903}"/>
              </a:ext>
            </a:extLst>
          </p:cNvPr>
          <p:cNvCxnSpPr>
            <a:cxnSpLocks/>
            <a:endCxn id="228" idx="2"/>
          </p:cNvCxnSpPr>
          <p:nvPr/>
        </p:nvCxnSpPr>
        <p:spPr>
          <a:xfrm flipV="1">
            <a:off x="6139805" y="1789180"/>
            <a:ext cx="530681" cy="122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56656" y="3555154"/>
            <a:ext cx="14991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Fast integral based </a:t>
            </a:r>
          </a:p>
          <a:p>
            <a:pPr algn="ctr"/>
            <a:r>
              <a:rPr lang="en-US" sz="1200" dirty="0"/>
              <a:t>approach developed.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75D9D5-A471-B146-8ED8-BBC02562DBB8}"/>
              </a:ext>
            </a:extLst>
          </p:cNvPr>
          <p:cNvCxnSpPr>
            <a:stCxn id="3" idx="0"/>
            <a:endCxn id="217" idx="2"/>
          </p:cNvCxnSpPr>
          <p:nvPr/>
        </p:nvCxnSpPr>
        <p:spPr>
          <a:xfrm flipH="1" flipV="1">
            <a:off x="9908299" y="2703694"/>
            <a:ext cx="597953" cy="8514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DAE459-06E2-7D46-B202-CD1E5A3925B5}"/>
              </a:ext>
            </a:extLst>
          </p:cNvPr>
          <p:cNvCxnSpPr>
            <a:cxnSpLocks/>
            <a:stCxn id="3" idx="2"/>
            <a:endCxn id="218" idx="3"/>
          </p:cNvCxnSpPr>
          <p:nvPr/>
        </p:nvCxnSpPr>
        <p:spPr>
          <a:xfrm flipH="1">
            <a:off x="9321005" y="4016819"/>
            <a:ext cx="1185247" cy="14930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441AA1C-EB82-8849-85A6-A8E13C1A0069}"/>
              </a:ext>
            </a:extLst>
          </p:cNvPr>
          <p:cNvSpPr txBox="1"/>
          <p:nvPr/>
        </p:nvSpPr>
        <p:spPr>
          <a:xfrm>
            <a:off x="3657439" y="5005229"/>
            <a:ext cx="243856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Location of Barrier can be optimized</a:t>
            </a:r>
          </a:p>
          <a:p>
            <a:pPr algn="ctr"/>
            <a:r>
              <a:rPr lang="en-US" sz="1200" dirty="0"/>
              <a:t>by selecting an X and X+1 with a relatively high value of </a:t>
            </a:r>
            <a:r>
              <a:rPr lang="en-US" sz="1200" dirty="0" err="1"/>
              <a:t>ABB</a:t>
            </a:r>
            <a:r>
              <a:rPr lang="en-US" sz="1200" baseline="30000" dirty="0" err="1"/>
              <a:t>eff</a:t>
            </a:r>
            <a:r>
              <a:rPr lang="en-US" sz="1200" dirty="0"/>
              <a:t>  (and where the ‘mollified’ lower lemma bound is sufficiently positive).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4103E0-35C3-E141-ADCE-5222AA61FE0D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876720" y="3895945"/>
            <a:ext cx="802154" cy="11092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/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t=t + (</a:t>
                </a:r>
                <a:r>
                  <a:rPr lang="en-US" sz="1200" dirty="0" err="1"/>
                  <a:t>minABB</a:t>
                </a:r>
                <a:r>
                  <a:rPr lang="en-US" sz="1200" baseline="30000" dirty="0" err="1"/>
                  <a:t>eff</a:t>
                </a:r>
                <a:r>
                  <a:rPr lang="en-US" sz="1200" dirty="0"/>
                  <a:t> - 0.5) /|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200" dirty="0"/>
                  <a:t>|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8590B4-85EC-D44D-93D1-6EDC46AC6FAE}"/>
              </a:ext>
            </a:extLst>
          </p:cNvPr>
          <p:cNvCxnSpPr>
            <a:cxnSpLocks/>
            <a:stCxn id="87" idx="2"/>
            <a:endCxn id="161" idx="0"/>
          </p:cNvCxnSpPr>
          <p:nvPr/>
        </p:nvCxnSpPr>
        <p:spPr>
          <a:xfrm flipH="1">
            <a:off x="9854855" y="1100414"/>
            <a:ext cx="173058" cy="630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D45386D-9CD1-8E4B-97E2-C6257FC72B35}"/>
              </a:ext>
            </a:extLst>
          </p:cNvPr>
          <p:cNvSpPr/>
          <p:nvPr/>
        </p:nvSpPr>
        <p:spPr>
          <a:xfrm>
            <a:off x="9298637" y="5610907"/>
            <a:ext cx="2348878" cy="9275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Barrier_Location_Optimizer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Stored_Sums_Generator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WindingNumber_Calculator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3224525" y="2486462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1507169" y="-27162"/>
            <a:ext cx="889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verify the area from the barrier up to </a:t>
            </a:r>
            <a:r>
              <a:rPr lang="en-US" sz="2400" dirty="0" err="1"/>
              <a:t>N</a:t>
            </a:r>
            <a:r>
              <a:rPr lang="en-US" sz="2400" baseline="-25000" dirty="0" err="1"/>
              <a:t>b</a:t>
            </a:r>
            <a:r>
              <a:rPr lang="en-US" sz="2400" dirty="0"/>
              <a:t>?</a:t>
            </a: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1803313" y="3494104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1989541" y="4460580"/>
            <a:ext cx="7073911" cy="23875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2777500" y="2910733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3526506" y="4065619"/>
            <a:ext cx="31611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y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1793088" y="3410636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1786578" y="1867650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999897" y="431576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1668806" y="1610962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2765569" y="3203676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9233061" y="3109046"/>
            <a:ext cx="30008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t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2980588" y="416113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3290282" y="416786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2748396" y="44289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3005619" y="442897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3271774" y="3337383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3271774" y="323600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3267363" y="313376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3267363" y="3032325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3267363" y="2929577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3082295" y="2951798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1857115" y="4407369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1803313" y="4467930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1608455" y="2164222"/>
            <a:ext cx="1071603" cy="930525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1777629" y="1916515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1507169" y="2502709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2547213" y="3325412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1601683" y="4315764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1794538" y="2494606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</p:cNvCxnSpPr>
          <p:nvPr/>
        </p:nvCxnSpPr>
        <p:spPr>
          <a:xfrm>
            <a:off x="1793258" y="2601944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08563" y="3354215"/>
            <a:ext cx="230148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</a:t>
            </a:r>
            <a:r>
              <a:rPr lang="en-US" sz="1200" dirty="0"/>
              <a:t> A fast Approximate </a:t>
            </a:r>
            <a:r>
              <a:rPr lang="en-US" sz="1200" i="1" dirty="0"/>
              <a:t>Triangle</a:t>
            </a:r>
            <a:r>
              <a:rPr lang="en-US" sz="1200" dirty="0"/>
              <a:t> bound is used to establish the </a:t>
            </a:r>
            <a:r>
              <a:rPr lang="en-US" sz="1200" dirty="0" err="1"/>
              <a:t>Nb</a:t>
            </a:r>
            <a:r>
              <a:rPr lang="en-US" sz="1200" dirty="0"/>
              <a:t> point after which analytical proof takes over (currently ‘unmollified’, but prime 2 available).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B3021-8F17-6448-861E-0E4209CA2C20}"/>
              </a:ext>
            </a:extLst>
          </p:cNvPr>
          <p:cNvSpPr txBox="1"/>
          <p:nvPr/>
        </p:nvSpPr>
        <p:spPr>
          <a:xfrm>
            <a:off x="3081946" y="46452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636A83-5E3E-AA42-85A3-566705AD76DD}"/>
              </a:ext>
            </a:extLst>
          </p:cNvPr>
          <p:cNvSpPr txBox="1"/>
          <p:nvPr/>
        </p:nvSpPr>
        <p:spPr>
          <a:xfrm>
            <a:off x="8769697" y="459276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77" name="Parallelogram 76">
            <a:extLst>
              <a:ext uri="{FF2B5EF4-FFF2-40B4-BE49-F238E27FC236}">
                <a16:creationId xmlns:a16="http://schemas.microsoft.com/office/drawing/2014/main" id="{C8399FA4-8122-E646-AB07-F407D7EED1CE}"/>
              </a:ext>
            </a:extLst>
          </p:cNvPr>
          <p:cNvSpPr/>
          <p:nvPr/>
        </p:nvSpPr>
        <p:spPr>
          <a:xfrm>
            <a:off x="3543808" y="2476054"/>
            <a:ext cx="6496060" cy="748172"/>
          </a:xfrm>
          <a:prstGeom prst="parallelogram">
            <a:avLst>
              <a:gd name="adj" fmla="val 101147"/>
            </a:avLst>
          </a:prstGeom>
          <a:solidFill>
            <a:srgbClr val="C5E0B4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600C10-6B91-BF43-B277-DB4AB40C4303}"/>
              </a:ext>
            </a:extLst>
          </p:cNvPr>
          <p:cNvCxnSpPr>
            <a:cxnSpLocks/>
          </p:cNvCxnSpPr>
          <p:nvPr/>
        </p:nvCxnSpPr>
        <p:spPr>
          <a:xfrm>
            <a:off x="3556011" y="3228246"/>
            <a:ext cx="5695878" cy="270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DEF40E9-E6C2-1242-B686-69B7F2D2D03C}"/>
              </a:ext>
            </a:extLst>
          </p:cNvPr>
          <p:cNvSpPr txBox="1"/>
          <p:nvPr/>
        </p:nvSpPr>
        <p:spPr>
          <a:xfrm>
            <a:off x="4964466" y="800786"/>
            <a:ext cx="297520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</a:t>
            </a:r>
            <a:r>
              <a:rPr lang="en-US" sz="1200" dirty="0"/>
              <a:t> Only the lower </a:t>
            </a:r>
            <a:r>
              <a:rPr lang="en-US" sz="1200" i="1" dirty="0"/>
              <a:t>Lemma</a:t>
            </a:r>
            <a:r>
              <a:rPr lang="en-US" sz="1200" dirty="0"/>
              <a:t> bound for the </a:t>
            </a:r>
            <a:r>
              <a:rPr lang="en-US" sz="1200" b="1" dirty="0"/>
              <a:t>line</a:t>
            </a:r>
            <a:r>
              <a:rPr lang="en-US" sz="1200" dirty="0"/>
              <a:t> y</a:t>
            </a:r>
            <a:r>
              <a:rPr lang="en-US" sz="1200" baseline="-25000" dirty="0"/>
              <a:t>0</a:t>
            </a:r>
            <a:r>
              <a:rPr lang="en-US" sz="1200" dirty="0"/>
              <a:t>, t</a:t>
            </a:r>
            <a:r>
              <a:rPr lang="en-US" sz="1200" baseline="-25000" dirty="0"/>
              <a:t>0</a:t>
            </a:r>
            <a:r>
              <a:rPr lang="en-US" sz="1200" dirty="0"/>
              <a:t> needs to be verified to stay above the error bounds, since the Lemma bound monotonically increases for y  going to 1. </a:t>
            </a:r>
            <a:endParaRPr lang="en-US" sz="1200" baseline="-250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9042EBB-1127-AD4F-BE3D-7413512D3061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5165025" y="1631783"/>
            <a:ext cx="1287042" cy="160571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DF7CB95B-83E1-F144-A570-DC0666DE2D47}"/>
              </a:ext>
            </a:extLst>
          </p:cNvPr>
          <p:cNvSpPr/>
          <p:nvPr/>
        </p:nvSpPr>
        <p:spPr>
          <a:xfrm rot="19246741">
            <a:off x="8548191" y="2265669"/>
            <a:ext cx="655351" cy="4969249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0C8558D-43D0-2E45-B6F0-AF3F244A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41" y="2873725"/>
            <a:ext cx="113572" cy="111704"/>
          </a:xfrm>
          <a:prstGeom prst="rect">
            <a:avLst/>
          </a:prstGeom>
        </p:spPr>
      </p:pic>
      <p:sp>
        <p:nvSpPr>
          <p:cNvPr id="94" name="Parallelogram 93">
            <a:extLst>
              <a:ext uri="{FF2B5EF4-FFF2-40B4-BE49-F238E27FC236}">
                <a16:creationId xmlns:a16="http://schemas.microsoft.com/office/drawing/2014/main" id="{D528EF99-74C0-EF4E-9BCB-2BC604C9260C}"/>
              </a:ext>
            </a:extLst>
          </p:cNvPr>
          <p:cNvSpPr/>
          <p:nvPr/>
        </p:nvSpPr>
        <p:spPr>
          <a:xfrm>
            <a:off x="7629604" y="2833068"/>
            <a:ext cx="870024" cy="370608"/>
          </a:xfrm>
          <a:prstGeom prst="parallelogram">
            <a:avLst>
              <a:gd name="adj" fmla="val 101147"/>
            </a:avLst>
          </a:prstGeom>
          <a:solidFill>
            <a:srgbClr val="C5E0B4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84FC67-8597-FB49-9E2A-21ACFF09D030}"/>
              </a:ext>
            </a:extLst>
          </p:cNvPr>
          <p:cNvSpPr txBox="1"/>
          <p:nvPr/>
        </p:nvSpPr>
        <p:spPr>
          <a:xfrm>
            <a:off x="4210579" y="5024642"/>
            <a:ext cx="318450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fast “Sawtooth” mechanism has been developed, that only calculates the required incremental </a:t>
            </a:r>
            <a:r>
              <a:rPr lang="en-US" sz="1200" i="1" dirty="0"/>
              <a:t>Lemma</a:t>
            </a:r>
            <a:r>
              <a:rPr lang="en-US" sz="1200" dirty="0"/>
              <a:t> Bound terms and only requires a full calculation when the incremental bound passes a user defined threshold.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947F0A3-F045-4E44-9B17-7F8F9E924EAA}"/>
              </a:ext>
            </a:extLst>
          </p:cNvPr>
          <p:cNvCxnSpPr>
            <a:cxnSpLocks/>
            <a:stCxn id="96" idx="0"/>
            <a:endCxn id="77" idx="3"/>
          </p:cNvCxnSpPr>
          <p:nvPr/>
        </p:nvCxnSpPr>
        <p:spPr>
          <a:xfrm flipV="1">
            <a:off x="5802831" y="3224226"/>
            <a:ext cx="610630" cy="18004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AE4FF07-FAFD-3D4B-8B96-947A76BD50DC}"/>
              </a:ext>
            </a:extLst>
          </p:cNvPr>
          <p:cNvSpPr txBox="1"/>
          <p:nvPr/>
        </p:nvSpPr>
        <p:spPr>
          <a:xfrm>
            <a:off x="772769" y="5135280"/>
            <a:ext cx="200971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</a:t>
            </a:r>
            <a:r>
              <a:rPr lang="en-US" sz="1050" b="1" dirty="0"/>
              <a:t> </a:t>
            </a:r>
            <a:r>
              <a:rPr lang="en-US" sz="1200" dirty="0"/>
              <a:t>Select a ‘mollifier’ that makes the </a:t>
            </a:r>
            <a:r>
              <a:rPr lang="en-US" sz="1200" i="1" dirty="0"/>
              <a:t>Lemma</a:t>
            </a:r>
            <a:r>
              <a:rPr lang="en-US" sz="1200" dirty="0"/>
              <a:t> bound sufficiently positive.</a:t>
            </a:r>
            <a:endParaRPr lang="en-US" sz="1200" baseline="-250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A8DA1-0316-3849-991D-7431CA5CE3F8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782488" y="4941908"/>
            <a:ext cx="412355" cy="51653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C365544-204B-274D-A64F-1C042CA4BD84}"/>
              </a:ext>
            </a:extLst>
          </p:cNvPr>
          <p:cNvSpPr txBox="1"/>
          <p:nvPr/>
        </p:nvSpPr>
        <p:spPr>
          <a:xfrm>
            <a:off x="4062100" y="6278143"/>
            <a:ext cx="480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trajectory of complex zeros that should be “blocked”.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8C4E6-3A18-6241-A97D-9E2C80B8391D}"/>
              </a:ext>
            </a:extLst>
          </p:cNvPr>
          <p:cNvCxnSpPr/>
          <p:nvPr/>
        </p:nvCxnSpPr>
        <p:spPr>
          <a:xfrm>
            <a:off x="3630019" y="644117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8AEC01DD-30F8-2D40-BAC6-CC4C174CD953}"/>
              </a:ext>
            </a:extLst>
          </p:cNvPr>
          <p:cNvSpPr/>
          <p:nvPr/>
        </p:nvSpPr>
        <p:spPr>
          <a:xfrm>
            <a:off x="9101358" y="5260616"/>
            <a:ext cx="2736434" cy="9827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a</a:t>
            </a:r>
            <a:r>
              <a:rPr lang="en-US" sz="1200" dirty="0" err="1">
                <a:solidFill>
                  <a:schemeClr val="tx1"/>
                </a:solidFill>
              </a:rPr>
              <a:t>_Lemmabound_calculator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b</a:t>
            </a:r>
            <a:r>
              <a:rPr lang="en-US" sz="1200" dirty="0" err="1">
                <a:solidFill>
                  <a:schemeClr val="tx1"/>
                </a:solidFill>
              </a:rPr>
              <a:t>_Location_Finder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LemmaBound_Sawtooth_calculator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A99D8C-FB43-F148-AC1E-887C26C8570F}"/>
              </a:ext>
            </a:extLst>
          </p:cNvPr>
          <p:cNvCxnSpPr>
            <a:cxnSpLocks/>
            <a:stCxn id="3" idx="2"/>
            <a:endCxn id="76" idx="3"/>
          </p:cNvCxnSpPr>
          <p:nvPr/>
        </p:nvCxnSpPr>
        <p:spPr>
          <a:xfrm flipH="1">
            <a:off x="9183593" y="4369878"/>
            <a:ext cx="1675712" cy="407551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D8256FD7-08A3-D341-A0EF-C1D97BD9BDA2}"/>
              </a:ext>
            </a:extLst>
          </p:cNvPr>
          <p:cNvSpPr/>
          <p:nvPr/>
        </p:nvSpPr>
        <p:spPr>
          <a:xfrm>
            <a:off x="1904351" y="2444427"/>
            <a:ext cx="2157750" cy="751325"/>
          </a:xfrm>
          <a:prstGeom prst="parallelogram">
            <a:avLst>
              <a:gd name="adj" fmla="val 105120"/>
            </a:avLst>
          </a:prstGeom>
          <a:solidFill>
            <a:srgbClr val="F4B183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0645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72787</TotalTime>
  <Words>1584</Words>
  <Application>Microsoft Macintosh PowerPoint</Application>
  <PresentationFormat>Widescreen</PresentationFormat>
  <Paragraphs>279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Hebrew</vt:lpstr>
      <vt:lpstr>Calibri</vt:lpstr>
      <vt:lpstr>Calibri Light</vt:lpstr>
      <vt:lpstr>Cambria Math</vt:lpstr>
      <vt:lpstr>Verdana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DD</dc:creator>
  <cp:lastModifiedBy>D DD</cp:lastModifiedBy>
  <cp:revision>307</cp:revision>
  <cp:lastPrinted>2018-07-13T18:21:42Z</cp:lastPrinted>
  <dcterms:created xsi:type="dcterms:W3CDTF">2018-03-31T14:05:09Z</dcterms:created>
  <dcterms:modified xsi:type="dcterms:W3CDTF">2018-09-07T17:36:50Z</dcterms:modified>
</cp:coreProperties>
</file>